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4"/>
  </p:sldMasterIdLst>
  <p:notesMasterIdLst>
    <p:notesMasterId r:id="rId76"/>
  </p:notesMasterIdLst>
  <p:handoutMasterIdLst>
    <p:handoutMasterId r:id="rId77"/>
  </p:handoutMasterIdLst>
  <p:sldIdLst>
    <p:sldId id="292" r:id="rId5"/>
    <p:sldId id="299" r:id="rId6"/>
    <p:sldId id="308" r:id="rId7"/>
    <p:sldId id="300" r:id="rId8"/>
    <p:sldId id="309" r:id="rId9"/>
    <p:sldId id="301" r:id="rId10"/>
    <p:sldId id="302" r:id="rId11"/>
    <p:sldId id="310" r:id="rId12"/>
    <p:sldId id="303" r:id="rId13"/>
    <p:sldId id="304" r:id="rId14"/>
    <p:sldId id="311" r:id="rId15"/>
    <p:sldId id="312" r:id="rId16"/>
    <p:sldId id="314" r:id="rId17"/>
    <p:sldId id="313" r:id="rId18"/>
    <p:sldId id="316" r:id="rId19"/>
    <p:sldId id="315" r:id="rId20"/>
    <p:sldId id="317" r:id="rId21"/>
    <p:sldId id="319" r:id="rId22"/>
    <p:sldId id="320" r:id="rId23"/>
    <p:sldId id="321" r:id="rId24"/>
    <p:sldId id="322" r:id="rId25"/>
    <p:sldId id="323" r:id="rId26"/>
    <p:sldId id="324" r:id="rId27"/>
    <p:sldId id="325" r:id="rId28"/>
    <p:sldId id="326" r:id="rId29"/>
    <p:sldId id="327" r:id="rId30"/>
    <p:sldId id="328" r:id="rId31"/>
    <p:sldId id="329" r:id="rId32"/>
    <p:sldId id="330" r:id="rId33"/>
    <p:sldId id="331" r:id="rId34"/>
    <p:sldId id="333" r:id="rId35"/>
    <p:sldId id="332" r:id="rId36"/>
    <p:sldId id="337" r:id="rId37"/>
    <p:sldId id="338" r:id="rId38"/>
    <p:sldId id="342" r:id="rId39"/>
    <p:sldId id="343" r:id="rId40"/>
    <p:sldId id="344" r:id="rId41"/>
    <p:sldId id="355" r:id="rId42"/>
    <p:sldId id="356" r:id="rId43"/>
    <p:sldId id="357" r:id="rId44"/>
    <p:sldId id="358" r:id="rId45"/>
    <p:sldId id="359" r:id="rId46"/>
    <p:sldId id="345" r:id="rId47"/>
    <p:sldId id="354" r:id="rId48"/>
    <p:sldId id="339" r:id="rId49"/>
    <p:sldId id="362" r:id="rId50"/>
    <p:sldId id="361" r:id="rId51"/>
    <p:sldId id="363" r:id="rId52"/>
    <p:sldId id="364" r:id="rId53"/>
    <p:sldId id="382" r:id="rId54"/>
    <p:sldId id="365" r:id="rId55"/>
    <p:sldId id="381" r:id="rId56"/>
    <p:sldId id="369" r:id="rId57"/>
    <p:sldId id="370" r:id="rId58"/>
    <p:sldId id="371" r:id="rId59"/>
    <p:sldId id="372" r:id="rId60"/>
    <p:sldId id="383" r:id="rId61"/>
    <p:sldId id="367" r:id="rId62"/>
    <p:sldId id="368" r:id="rId63"/>
    <p:sldId id="384" r:id="rId64"/>
    <p:sldId id="366" r:id="rId65"/>
    <p:sldId id="385" r:id="rId66"/>
    <p:sldId id="373" r:id="rId67"/>
    <p:sldId id="374" r:id="rId68"/>
    <p:sldId id="375" r:id="rId69"/>
    <p:sldId id="376" r:id="rId70"/>
    <p:sldId id="377" r:id="rId71"/>
    <p:sldId id="378" r:id="rId72"/>
    <p:sldId id="386" r:id="rId73"/>
    <p:sldId id="379" r:id="rId74"/>
    <p:sldId id="380" r:id="rId7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E25E649-3F16-4E02-A733-19D2CDBF48F0}">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31" autoAdjust="0"/>
  </p:normalViewPr>
  <p:slideViewPr>
    <p:cSldViewPr snapToGrid="0">
      <p:cViewPr varScale="1">
        <p:scale>
          <a:sx n="76" d="100"/>
          <a:sy n="76" d="100"/>
        </p:scale>
        <p:origin x="62" y="197"/>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1077DB-935E-4A0A-947A-D283B9F9F452}" type="datetimeFigureOut">
              <a:rPr lang="en-US" smtClean="0"/>
              <a:t>12/17/2024</a:t>
            </a:fld>
            <a:endParaRPr lang="en-US"/>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2C0B10-7CAE-41E4-AB02-7E8B1FF2B898}" type="slidenum">
              <a:rPr lang="en-US" smtClean="0"/>
              <a:t>‹#›</a:t>
            </a:fld>
            <a:endParaRPr lang="en-US"/>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9EC30E-1A71-4188-9BE7-E2A64929A436}" type="datetimeFigureOut">
              <a:rPr lang="en-US" noProof="0" smtClean="0"/>
              <a:t>12/14/2024</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30193B-564F-4854-8A52-728F3FB19C85}" type="slidenum">
              <a:rPr lang="en-US" noProof="0" smtClean="0"/>
              <a:t>‹#›</a:t>
            </a:fld>
            <a:endParaRPr lang="en-US" noProof="0"/>
          </a:p>
        </p:txBody>
      </p:sp>
    </p:spTree>
    <p:extLst>
      <p:ext uri="{BB962C8B-B14F-4D97-AF65-F5344CB8AC3E}">
        <p14:creationId xmlns:p14="http://schemas.microsoft.com/office/powerpoint/2010/main" val="3603816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hasCustomPrompt="1"/>
          </p:nvPr>
        </p:nvSpPr>
        <p:spPr/>
        <p:txBody>
          <a:bodyPr/>
          <a:lstStyle>
            <a:lvl1pPr>
              <a:defRPr>
                <a:solidFill>
                  <a:schemeClr val="tx1">
                    <a:lumMod val="75000"/>
                    <a:lumOff val="25000"/>
                  </a:schemeClr>
                </a:solidFill>
              </a:defRPr>
            </a:lvl1pPr>
          </a:lstStyle>
          <a:p>
            <a:r>
              <a:rPr lang="en-US" noProof="0"/>
              <a:t>Click to edit page title</a:t>
            </a:r>
          </a:p>
        </p:txBody>
      </p:sp>
      <p:sp>
        <p:nvSpPr>
          <p:cNvPr id="5" name="Subtitle 2">
            <a:extLst>
              <a:ext uri="{FF2B5EF4-FFF2-40B4-BE49-F238E27FC236}">
                <a16:creationId xmlns:a16="http://schemas.microsoft.com/office/drawing/2014/main" id="{10727B06-56A8-44A2-B6C2-9ED183D107F3}"/>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6" name="Slide Number Placeholder 5">
            <a:extLst>
              <a:ext uri="{FF2B5EF4-FFF2-40B4-BE49-F238E27FC236}">
                <a16:creationId xmlns:a16="http://schemas.microsoft.com/office/drawing/2014/main" id="{7A47F3D0-41FC-4430-9F9E-1F78A18D65FE}"/>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7" name="Footer Placeholder 6">
            <a:extLst>
              <a:ext uri="{FF2B5EF4-FFF2-40B4-BE49-F238E27FC236}">
                <a16:creationId xmlns:a16="http://schemas.microsoft.com/office/drawing/2014/main" id="{2ED798F6-1F12-46CE-9AFD-CC66555A191D}"/>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505855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hank You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D31C544-1372-4B34-8149-B6058B8CC577}"/>
              </a:ext>
            </a:extLst>
          </p:cNvPr>
          <p:cNvSpPr/>
          <p:nvPr userDrawn="1"/>
        </p:nvSpPr>
        <p:spPr>
          <a:xfrm>
            <a:off x="11793520" y="0"/>
            <a:ext cx="35276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Rectangle 13">
            <a:extLst>
              <a:ext uri="{FF2B5EF4-FFF2-40B4-BE49-F238E27FC236}">
                <a16:creationId xmlns:a16="http://schemas.microsoft.com/office/drawing/2014/main" id="{7B2598CA-3443-4098-80E7-1F16DC9A13CC}"/>
              </a:ext>
            </a:extLst>
          </p:cNvPr>
          <p:cNvSpPr/>
          <p:nvPr userDrawn="1"/>
        </p:nvSpPr>
        <p:spPr>
          <a:xfrm rot="5400000">
            <a:off x="8740140" y="3406142"/>
            <a:ext cx="6857999"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Picture Placeholder 11">
            <a:extLst>
              <a:ext uri="{FF2B5EF4-FFF2-40B4-BE49-F238E27FC236}">
                <a16:creationId xmlns:a16="http://schemas.microsoft.com/office/drawing/2014/main" id="{BE421EAA-68E8-4AED-BA2F-01A6AC66859D}"/>
              </a:ext>
            </a:extLst>
          </p:cNvPr>
          <p:cNvSpPr>
            <a:spLocks noGrp="1"/>
          </p:cNvSpPr>
          <p:nvPr>
            <p:ph type="pic" sz="quarter" idx="10" hasCustomPrompt="1"/>
          </p:nvPr>
        </p:nvSpPr>
        <p:spPr>
          <a:xfrm>
            <a:off x="1" y="0"/>
            <a:ext cx="10655455" cy="685800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1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1"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solidFill>
            <a:schemeClr val="bg1">
              <a:lumMod val="95000"/>
            </a:schemeClr>
          </a:solidFill>
        </p:spPr>
        <p:txBody>
          <a:bodyPr wrap="square" tIns="2160000" anchor="t">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7425293" y="2834640"/>
            <a:ext cx="4459766" cy="2720356"/>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Thank You</a:t>
            </a:r>
          </a:p>
        </p:txBody>
      </p:sp>
      <p:sp>
        <p:nvSpPr>
          <p:cNvPr id="7" name="Text Placeholder 5">
            <a:extLst>
              <a:ext uri="{FF2B5EF4-FFF2-40B4-BE49-F238E27FC236}">
                <a16:creationId xmlns:a16="http://schemas.microsoft.com/office/drawing/2014/main" id="{D907C852-B0E0-4C2E-88CE-B543605961EE}"/>
              </a:ext>
            </a:extLst>
          </p:cNvPr>
          <p:cNvSpPr>
            <a:spLocks noGrp="1"/>
          </p:cNvSpPr>
          <p:nvPr>
            <p:ph type="body" sz="quarter" idx="15" hasCustomPrompt="1"/>
          </p:nvPr>
        </p:nvSpPr>
        <p:spPr>
          <a:xfrm>
            <a:off x="8034849" y="3859066"/>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Full Name</a:t>
            </a:r>
          </a:p>
        </p:txBody>
      </p:sp>
      <p:sp>
        <p:nvSpPr>
          <p:cNvPr id="8" name="Text Placeholder 6">
            <a:extLst>
              <a:ext uri="{FF2B5EF4-FFF2-40B4-BE49-F238E27FC236}">
                <a16:creationId xmlns:a16="http://schemas.microsoft.com/office/drawing/2014/main" id="{D84C0BEF-F601-4B10-8AEE-4859FE996B34}"/>
              </a:ext>
            </a:extLst>
          </p:cNvPr>
          <p:cNvSpPr>
            <a:spLocks noGrp="1"/>
          </p:cNvSpPr>
          <p:nvPr>
            <p:ph type="body" sz="quarter" idx="16" hasCustomPrompt="1"/>
          </p:nvPr>
        </p:nvSpPr>
        <p:spPr>
          <a:xfrm>
            <a:off x="8034849" y="4220189"/>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Phone Number</a:t>
            </a:r>
          </a:p>
        </p:txBody>
      </p:sp>
      <p:sp>
        <p:nvSpPr>
          <p:cNvPr id="9" name="Text Placeholder 7">
            <a:extLst>
              <a:ext uri="{FF2B5EF4-FFF2-40B4-BE49-F238E27FC236}">
                <a16:creationId xmlns:a16="http://schemas.microsoft.com/office/drawing/2014/main" id="{83A6EF9B-EF2F-4949-9CC4-C16BF8DC85A0}"/>
              </a:ext>
            </a:extLst>
          </p:cNvPr>
          <p:cNvSpPr>
            <a:spLocks noGrp="1"/>
          </p:cNvSpPr>
          <p:nvPr>
            <p:ph type="body" sz="quarter" idx="17" hasCustomPrompt="1"/>
          </p:nvPr>
        </p:nvSpPr>
        <p:spPr>
          <a:xfrm>
            <a:off x="8034849" y="4581312"/>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Email or Social Media Handle</a:t>
            </a:r>
          </a:p>
        </p:txBody>
      </p:sp>
      <p:sp>
        <p:nvSpPr>
          <p:cNvPr id="10" name="Text Placeholder 8">
            <a:extLst>
              <a:ext uri="{FF2B5EF4-FFF2-40B4-BE49-F238E27FC236}">
                <a16:creationId xmlns:a16="http://schemas.microsoft.com/office/drawing/2014/main" id="{BE8CA170-9CA9-448E-B07A-E01AB84F7FD3}"/>
              </a:ext>
            </a:extLst>
          </p:cNvPr>
          <p:cNvSpPr>
            <a:spLocks noGrp="1"/>
          </p:cNvSpPr>
          <p:nvPr>
            <p:ph type="body" sz="quarter" idx="18" hasCustomPrompt="1"/>
          </p:nvPr>
        </p:nvSpPr>
        <p:spPr>
          <a:xfrm>
            <a:off x="8034849" y="4942435"/>
            <a:ext cx="3521514" cy="288000"/>
          </a:xfrm>
        </p:spPr>
        <p:txBody>
          <a:bodyPr/>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Company Website</a:t>
            </a:r>
          </a:p>
        </p:txBody>
      </p:sp>
    </p:spTree>
    <p:extLst>
      <p:ext uri="{BB962C8B-B14F-4D97-AF65-F5344CB8AC3E}">
        <p14:creationId xmlns:p14="http://schemas.microsoft.com/office/powerpoint/2010/main" val="1632891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9" name="Subtitle 2">
            <a:extLst>
              <a:ext uri="{FF2B5EF4-FFF2-40B4-BE49-F238E27FC236}">
                <a16:creationId xmlns:a16="http://schemas.microsoft.com/office/drawing/2014/main" id="{F94EB5D3-F8CB-4E76-8D7E-FF441818EECB}"/>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512000"/>
            <a:ext cx="360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6D4BCA97-F31B-451D-82F8-6E000DF2118A}"/>
              </a:ext>
            </a:extLst>
          </p:cNvPr>
          <p:cNvSpPr>
            <a:spLocks noGrp="1"/>
          </p:cNvSpPr>
          <p:nvPr>
            <p:ph type="ftr" sz="quarter" idx="14"/>
          </p:nvPr>
        </p:nvSpPr>
        <p:spPr/>
        <p:txBody>
          <a:bodyPr/>
          <a:lstStyle/>
          <a:p>
            <a:r>
              <a:rPr lang="en-US" noProof="0"/>
              <a:t>RECAM SOLUTIONS PRIVATE LIMITED</a:t>
            </a:r>
            <a:endParaRPr lang="en-US" noProof="0" dirty="0"/>
          </a:p>
        </p:txBody>
      </p:sp>
      <p:sp>
        <p:nvSpPr>
          <p:cNvPr id="6" name="Slide Number Placeholder 5">
            <a:extLst>
              <a:ext uri="{FF2B5EF4-FFF2-40B4-BE49-F238E27FC236}">
                <a16:creationId xmlns:a16="http://schemas.microsoft.com/office/drawing/2014/main" id="{0817AAC4-A657-4D75-A527-0307AFF2B17B}"/>
              </a:ext>
            </a:extLst>
          </p:cNvPr>
          <p:cNvSpPr>
            <a:spLocks noGrp="1"/>
          </p:cNvSpPr>
          <p:nvPr>
            <p:ph type="sldNum" sz="quarter" idx="15"/>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10" name="Content Placeholder 2">
            <a:extLst>
              <a:ext uri="{FF2B5EF4-FFF2-40B4-BE49-F238E27FC236}">
                <a16:creationId xmlns:a16="http://schemas.microsoft.com/office/drawing/2014/main" id="{AFA90A43-BEC4-4B20-96E2-797B03FB82F2}"/>
              </a:ext>
            </a:extLst>
          </p:cNvPr>
          <p:cNvSpPr>
            <a:spLocks noGrp="1"/>
          </p:cNvSpPr>
          <p:nvPr>
            <p:ph idx="33"/>
          </p:nvPr>
        </p:nvSpPr>
        <p:spPr>
          <a:xfrm>
            <a:off x="4302000" y="1512000"/>
            <a:ext cx="360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ntent Placeholder 2">
            <a:extLst>
              <a:ext uri="{FF2B5EF4-FFF2-40B4-BE49-F238E27FC236}">
                <a16:creationId xmlns:a16="http://schemas.microsoft.com/office/drawing/2014/main" id="{8A2C2023-6C37-4611-ACAF-5F2060202836}"/>
              </a:ext>
            </a:extLst>
          </p:cNvPr>
          <p:cNvSpPr>
            <a:spLocks noGrp="1"/>
          </p:cNvSpPr>
          <p:nvPr>
            <p:ph idx="34"/>
          </p:nvPr>
        </p:nvSpPr>
        <p:spPr>
          <a:xfrm>
            <a:off x="8172000" y="1512000"/>
            <a:ext cx="360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54388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9D7ACCB5-9A86-4F46-89E2-B79F48C9EC1D}"/>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512000"/>
            <a:ext cx="2160000" cy="467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p:nvPr>
        </p:nvSpPr>
        <p:spPr>
          <a:xfrm>
            <a:off x="2726412" y="1512000"/>
            <a:ext cx="2160588"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5">
            <a:extLst>
              <a:ext uri="{FF2B5EF4-FFF2-40B4-BE49-F238E27FC236}">
                <a16:creationId xmlns:a16="http://schemas.microsoft.com/office/drawing/2014/main" id="{6A983D98-E0AB-429A-9EC2-B50D4216D691}"/>
              </a:ext>
            </a:extLst>
          </p:cNvPr>
          <p:cNvSpPr>
            <a:spLocks noGrp="1"/>
          </p:cNvSpPr>
          <p:nvPr>
            <p:ph type="body" sz="quarter" idx="13"/>
          </p:nvPr>
        </p:nvSpPr>
        <p:spPr>
          <a:xfrm>
            <a:off x="5021412" y="1512000"/>
            <a:ext cx="2160588"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ext Placeholder 6">
            <a:extLst>
              <a:ext uri="{FF2B5EF4-FFF2-40B4-BE49-F238E27FC236}">
                <a16:creationId xmlns:a16="http://schemas.microsoft.com/office/drawing/2014/main" id="{755213BF-EF6D-45DC-A01B-DE6C2F23A6D2}"/>
              </a:ext>
            </a:extLst>
          </p:cNvPr>
          <p:cNvSpPr>
            <a:spLocks noGrp="1"/>
          </p:cNvSpPr>
          <p:nvPr>
            <p:ph type="body" sz="quarter" idx="14"/>
          </p:nvPr>
        </p:nvSpPr>
        <p:spPr>
          <a:xfrm>
            <a:off x="7316412" y="1507535"/>
            <a:ext cx="2160588" cy="467925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7">
            <a:extLst>
              <a:ext uri="{FF2B5EF4-FFF2-40B4-BE49-F238E27FC236}">
                <a16:creationId xmlns:a16="http://schemas.microsoft.com/office/drawing/2014/main" id="{77D6BBBA-F4A3-45D4-91BC-A405FFDC7C3D}"/>
              </a:ext>
            </a:extLst>
          </p:cNvPr>
          <p:cNvSpPr>
            <a:spLocks noGrp="1"/>
          </p:cNvSpPr>
          <p:nvPr>
            <p:ph type="body" sz="quarter" idx="15"/>
          </p:nvPr>
        </p:nvSpPr>
        <p:spPr>
          <a:xfrm>
            <a:off x="9611412" y="1507535"/>
            <a:ext cx="2160588" cy="468371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2D09234E-176D-4BBF-9391-7B6F018C51AB}"/>
              </a:ext>
            </a:extLst>
          </p:cNvPr>
          <p:cNvSpPr>
            <a:spLocks noGrp="1"/>
          </p:cNvSpPr>
          <p:nvPr>
            <p:ph type="ftr" sz="quarter" idx="16"/>
          </p:nvPr>
        </p:nvSpPr>
        <p:spPr/>
        <p:txBody>
          <a:bodyPr/>
          <a:lstStyle/>
          <a:p>
            <a:r>
              <a:rPr lang="en-US" noProof="0"/>
              <a:t>RECAM SOLUTIONS PRIVATE LIMITED</a:t>
            </a:r>
            <a:endParaRPr lang="en-US" noProof="0" dirty="0"/>
          </a:p>
        </p:txBody>
      </p:sp>
      <p:sp>
        <p:nvSpPr>
          <p:cNvPr id="6" name="Slide Number Placeholder 5">
            <a:extLst>
              <a:ext uri="{FF2B5EF4-FFF2-40B4-BE49-F238E27FC236}">
                <a16:creationId xmlns:a16="http://schemas.microsoft.com/office/drawing/2014/main" id="{009ABD5E-B8F1-4246-B167-09138760AD7D}"/>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974837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206C51E8-C5C0-4672-B456-F44C69B074D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9DE9AE8C-7574-4D45-B521-6B18054DA7C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EF240172-5930-4717-A0CD-A151075277D6}"/>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7B4A83CE-8643-4697-94A9-C9F587F46E23}"/>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9" name="Freeform 5">
            <a:extLst>
              <a:ext uri="{FF2B5EF4-FFF2-40B4-BE49-F238E27FC236}">
                <a16:creationId xmlns:a16="http://schemas.microsoft.com/office/drawing/2014/main" id="{B0A765A5-BBCE-405E-A4B3-80A660118E84}"/>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948293" y="32717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1130300" y="5250494"/>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208365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Freeform 5">
            <a:extLst>
              <a:ext uri="{FF2B5EF4-FFF2-40B4-BE49-F238E27FC236}">
                <a16:creationId xmlns:a16="http://schemas.microsoft.com/office/drawing/2014/main" id="{12B8F0DB-CC25-4CE9-A68E-CAA2FD986AF3}"/>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8A058973-2DC9-4087-9D57-F1D779F56CC2}"/>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9" name="Freeform 5">
            <a:extLst>
              <a:ext uri="{FF2B5EF4-FFF2-40B4-BE49-F238E27FC236}">
                <a16:creationId xmlns:a16="http://schemas.microsoft.com/office/drawing/2014/main" id="{B641062D-3CD4-49D1-A621-331E29333406}"/>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0" name="Freeform 5">
            <a:extLst>
              <a:ext uri="{FF2B5EF4-FFF2-40B4-BE49-F238E27FC236}">
                <a16:creationId xmlns:a16="http://schemas.microsoft.com/office/drawing/2014/main" id="{9F2C1E7C-A088-4772-84B3-15309BEADF7D}"/>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CA52278A-6924-4F97-A196-AE30D3DACB7A}"/>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3866117" y="1816509"/>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4048124" y="3795246"/>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734B1E83-6080-4D35-A216-8E5C399023B2}"/>
              </a:ext>
            </a:extLst>
          </p:cNvPr>
          <p:cNvSpPr>
            <a:spLocks noGrp="1"/>
          </p:cNvSpPr>
          <p:nvPr>
            <p:ph type="ftr" sz="quarter" idx="11"/>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DE95353-8EE1-49C9-ADAC-E76BD49D222D}"/>
              </a:ext>
            </a:extLst>
          </p:cNvPr>
          <p:cNvSpPr>
            <a:spLocks noGrp="1"/>
          </p:cNvSpPr>
          <p:nvPr>
            <p:ph type="sldNum" sz="quarter" idx="12"/>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603129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8663BD7B-5136-47ED-BE0A-C6C2F5622BDC}"/>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9" name="Freeform 5">
            <a:extLst>
              <a:ext uri="{FF2B5EF4-FFF2-40B4-BE49-F238E27FC236}">
                <a16:creationId xmlns:a16="http://schemas.microsoft.com/office/drawing/2014/main" id="{6ABA22C7-C35B-4EC0-B7CE-54F9EEFCB71D}"/>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0" name="Freeform 5">
            <a:extLst>
              <a:ext uri="{FF2B5EF4-FFF2-40B4-BE49-F238E27FC236}">
                <a16:creationId xmlns:a16="http://schemas.microsoft.com/office/drawing/2014/main" id="{6DAE4BC9-9CFF-4522-8216-651498F7A167}"/>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8E822AA0-FB3E-4051-AA1F-F51204BA02A9}"/>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3445288A-D169-4374-BCFD-917DD04B2B1E}"/>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p:txBody>
          <a:bodyPr/>
          <a:lstStyle>
            <a:lvl1pPr>
              <a:defRPr>
                <a:solidFill>
                  <a:schemeClr val="tx1">
                    <a:lumMod val="75000"/>
                    <a:lumOff val="25000"/>
                  </a:schemeClr>
                </a:solidFill>
              </a:defRPr>
            </a:lvl1pPr>
          </a:lstStyle>
          <a:p>
            <a:r>
              <a:rPr lang="en-US" noProof="0"/>
              <a:t>Click to edit page 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E8FE0EB3-0FF4-4285-B9D3-90A5751B7BBF}"/>
              </a:ext>
            </a:extLst>
          </p:cNvPr>
          <p:cNvSpPr>
            <a:spLocks noGrp="1"/>
          </p:cNvSpPr>
          <p:nvPr>
            <p:ph type="ftr" sz="quarter" idx="12"/>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C8DE0AAD-6FBD-416B-A91A-21F2B737919E}"/>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7345016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9" name="Content Placeholder 3">
            <a:extLst>
              <a:ext uri="{FF2B5EF4-FFF2-40B4-BE49-F238E27FC236}">
                <a16:creationId xmlns:a16="http://schemas.microsoft.com/office/drawing/2014/main" id="{2CD5709C-84DE-45F3-AE9B-8B6FD7134AB5}"/>
              </a:ext>
            </a:extLst>
          </p:cNvPr>
          <p:cNvSpPr>
            <a:spLocks noGrp="1"/>
          </p:cNvSpPr>
          <p:nvPr>
            <p:ph sz="half" idx="2"/>
          </p:nvPr>
        </p:nvSpPr>
        <p:spPr>
          <a:xfrm>
            <a:off x="6299886" y="1511250"/>
            <a:ext cx="5460114" cy="4665713"/>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2">
            <a:extLst>
              <a:ext uri="{FF2B5EF4-FFF2-40B4-BE49-F238E27FC236}">
                <a16:creationId xmlns:a16="http://schemas.microsoft.com/office/drawing/2014/main" id="{36BB18B1-3B7F-4B18-A1C5-BB7DA443C63F}"/>
              </a:ext>
            </a:extLst>
          </p:cNvPr>
          <p:cNvSpPr>
            <a:spLocks noGrp="1"/>
          </p:cNvSpPr>
          <p:nvPr>
            <p:ph sz="half" idx="1"/>
          </p:nvPr>
        </p:nvSpPr>
        <p:spPr>
          <a:xfrm>
            <a:off x="456816" y="1511250"/>
            <a:ext cx="5460114" cy="4665713"/>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891552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15" name="Text Placeholder 2">
            <a:extLst>
              <a:ext uri="{FF2B5EF4-FFF2-40B4-BE49-F238E27FC236}">
                <a16:creationId xmlns:a16="http://schemas.microsoft.com/office/drawing/2014/main" id="{3419BDFB-8FC0-4B89-A29A-8EAC95E9AB99}"/>
              </a:ext>
            </a:extLst>
          </p:cNvPr>
          <p:cNvSpPr>
            <a:spLocks noGrp="1"/>
          </p:cNvSpPr>
          <p:nvPr>
            <p:ph type="body" idx="1"/>
          </p:nvPr>
        </p:nvSpPr>
        <p:spPr>
          <a:xfrm>
            <a:off x="431800" y="1511250"/>
            <a:ext cx="54849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8" name="Text Placeholder 4">
            <a:extLst>
              <a:ext uri="{FF2B5EF4-FFF2-40B4-BE49-F238E27FC236}">
                <a16:creationId xmlns:a16="http://schemas.microsoft.com/office/drawing/2014/main" id="{8E6C2CC0-9AB0-46E9-977A-EF923DCE7FAF}"/>
              </a:ext>
            </a:extLst>
          </p:cNvPr>
          <p:cNvSpPr>
            <a:spLocks noGrp="1"/>
          </p:cNvSpPr>
          <p:nvPr>
            <p:ph type="body" sz="quarter" idx="3"/>
          </p:nvPr>
        </p:nvSpPr>
        <p:spPr>
          <a:xfrm>
            <a:off x="6339334" y="1518287"/>
            <a:ext cx="542066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9" name="Content Placeholder 5">
            <a:extLst>
              <a:ext uri="{FF2B5EF4-FFF2-40B4-BE49-F238E27FC236}">
                <a16:creationId xmlns:a16="http://schemas.microsoft.com/office/drawing/2014/main" id="{28DF954C-A51E-4242-B83E-A826008F5C67}"/>
              </a:ext>
            </a:extLst>
          </p:cNvPr>
          <p:cNvSpPr>
            <a:spLocks noGrp="1"/>
          </p:cNvSpPr>
          <p:nvPr>
            <p:ph sz="quarter" idx="4"/>
          </p:nvPr>
        </p:nvSpPr>
        <p:spPr>
          <a:xfrm>
            <a:off x="6339334" y="2486989"/>
            <a:ext cx="5432666" cy="370267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Content Placeholder 3">
            <a:extLst>
              <a:ext uri="{FF2B5EF4-FFF2-40B4-BE49-F238E27FC236}">
                <a16:creationId xmlns:a16="http://schemas.microsoft.com/office/drawing/2014/main" id="{600E416E-6162-484A-BA4D-640FA83078A9}"/>
              </a:ext>
            </a:extLst>
          </p:cNvPr>
          <p:cNvSpPr>
            <a:spLocks noGrp="1"/>
          </p:cNvSpPr>
          <p:nvPr>
            <p:ph sz="half" idx="2"/>
          </p:nvPr>
        </p:nvSpPr>
        <p:spPr>
          <a:xfrm>
            <a:off x="431800" y="2486989"/>
            <a:ext cx="5491215" cy="370267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6416020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1999"/>
            <a:ext cx="3932237" cy="1600199"/>
          </a:xfrm>
        </p:spPr>
        <p:txBody>
          <a:bodyPr vert="horz" lIns="0" tIns="0" rIns="0" bIns="0" rtlCol="0" anchor="b">
            <a:noAutofit/>
          </a:bodyPr>
          <a:lstStyle>
            <a:lvl1pPr>
              <a:defRPr lang="en-ZA" dirty="0"/>
            </a:lvl1pPr>
          </a:lstStyle>
          <a:p>
            <a:pPr marL="0" lvl="0"/>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20" name="Text Placeholder 3">
            <a:extLst>
              <a:ext uri="{FF2B5EF4-FFF2-40B4-BE49-F238E27FC236}">
                <a16:creationId xmlns:a16="http://schemas.microsoft.com/office/drawing/2014/main" id="{C49FB4A2-B750-422F-96D2-A7C264295779}"/>
              </a:ext>
            </a:extLst>
          </p:cNvPr>
          <p:cNvSpPr>
            <a:spLocks noGrp="1"/>
          </p:cNvSpPr>
          <p:nvPr>
            <p:ph type="body" sz="half" idx="2"/>
          </p:nvPr>
        </p:nvSpPr>
        <p:spPr>
          <a:xfrm>
            <a:off x="434062" y="21343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21" name="Content Placeholder 2">
            <a:extLst>
              <a:ext uri="{FF2B5EF4-FFF2-40B4-BE49-F238E27FC236}">
                <a16:creationId xmlns:a16="http://schemas.microsoft.com/office/drawing/2014/main" id="{A8B59DDF-F2BC-491E-92E0-9D2C1398ECE5}"/>
              </a:ext>
            </a:extLst>
          </p:cNvPr>
          <p:cNvSpPr>
            <a:spLocks noGrp="1"/>
          </p:cNvSpPr>
          <p:nvPr>
            <p:ph idx="1"/>
          </p:nvPr>
        </p:nvSpPr>
        <p:spPr>
          <a:xfrm>
            <a:off x="5183188" y="431999"/>
            <a:ext cx="6544468" cy="5513889"/>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0112294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B4B833F7-7F09-42C1-81DA-97CA9530D528}"/>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F4AA9899-9E92-41B5-AFEF-5F6EAB9782D5}"/>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2" name="Freeform 5">
            <a:extLst>
              <a:ext uri="{FF2B5EF4-FFF2-40B4-BE49-F238E27FC236}">
                <a16:creationId xmlns:a16="http://schemas.microsoft.com/office/drawing/2014/main" id="{8950958A-6460-4594-BEAB-C7444EC6129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A7E15F2A-61A0-4C11-8E47-4DF7051E91D1}"/>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B5FF0CC8-80F5-42C4-80EF-E32459238B71}"/>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1999"/>
            <a:ext cx="3932237" cy="1600199"/>
          </a:xfrm>
        </p:spPr>
        <p:txBody>
          <a:bodyPr vert="horz" lIns="0" tIns="0" rIns="0" bIns="0" rtlCol="0" anchor="b">
            <a:noAutofit/>
          </a:bodyPr>
          <a:lstStyle>
            <a:lvl1pPr>
              <a:defRPr lang="en-ZA" dirty="0"/>
            </a:lvl1pPr>
          </a:lstStyle>
          <a:p>
            <a:pPr marL="0" lvl="0"/>
            <a:r>
              <a:rPr lang="en-US" noProof="0"/>
              <a:t>Click to edit page title</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F64CFC6C-1D8B-46C9-B0F7-A8BD88D8AB46}"/>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20" name="Text Placeholder 3">
            <a:extLst>
              <a:ext uri="{FF2B5EF4-FFF2-40B4-BE49-F238E27FC236}">
                <a16:creationId xmlns:a16="http://schemas.microsoft.com/office/drawing/2014/main" id="{C49FB4A2-B750-422F-96D2-A7C264295779}"/>
              </a:ext>
            </a:extLst>
          </p:cNvPr>
          <p:cNvSpPr>
            <a:spLocks noGrp="1"/>
          </p:cNvSpPr>
          <p:nvPr>
            <p:ph type="body" sz="half" idx="2"/>
          </p:nvPr>
        </p:nvSpPr>
        <p:spPr>
          <a:xfrm>
            <a:off x="434062" y="21343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6" name="Picture Placeholder 2">
            <a:extLst>
              <a:ext uri="{FF2B5EF4-FFF2-40B4-BE49-F238E27FC236}">
                <a16:creationId xmlns:a16="http://schemas.microsoft.com/office/drawing/2014/main" id="{0110E46C-B434-49FA-AA0E-D64E5786D280}"/>
              </a:ext>
            </a:extLst>
          </p:cNvPr>
          <p:cNvSpPr>
            <a:spLocks noGrp="1"/>
          </p:cNvSpPr>
          <p:nvPr>
            <p:ph type="pic" idx="1"/>
          </p:nvPr>
        </p:nvSpPr>
        <p:spPr>
          <a:xfrm>
            <a:off x="5183188" y="431999"/>
            <a:ext cx="6544468" cy="5513889"/>
          </a:xfrm>
          <a:prstGeom prst="roundRect">
            <a:avLst>
              <a:gd name="adj" fmla="val 5554"/>
            </a:avLst>
          </a:prstGeom>
        </p:spPr>
        <p:txBody>
          <a:bodyPr vert="horz" wrap="square" lIns="0" tIns="0" rIns="0" bIns="0" rtlCol="0" anchor="ctr">
            <a:noAutofit/>
          </a:bodyPr>
          <a:lstStyle>
            <a:lvl1pPr>
              <a:defRPr lang="en-US" sz="1200" i="1" dirty="0">
                <a:latin typeface="Times New Roman" panose="02020603050405020304" pitchFamily="18" charset="0"/>
                <a:cs typeface="Times New Roman" panose="02020603050405020304" pitchFamily="18" charset="0"/>
              </a:defRPr>
            </a:lvl1pPr>
          </a:lstStyle>
          <a:p>
            <a:pPr marL="0" lvl="0" indent="0" algn="ctr">
              <a:buNone/>
            </a:pPr>
            <a:r>
              <a:rPr lang="en-US" noProof="0"/>
              <a:t>Click icon to add picture</a:t>
            </a:r>
            <a:endParaRPr lang="en-US" noProof="0" dirty="0"/>
          </a:p>
        </p:txBody>
      </p:sp>
    </p:spTree>
    <p:extLst>
      <p:ext uri="{BB962C8B-B14F-4D97-AF65-F5344CB8AC3E}">
        <p14:creationId xmlns:p14="http://schemas.microsoft.com/office/powerpoint/2010/main" val="66184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9A70B137-2503-4803-9F56-620A586FA494}"/>
              </a:ext>
            </a:extLst>
          </p:cNvPr>
          <p:cNvSpPr>
            <a:spLocks noGrp="1"/>
          </p:cNvSpPr>
          <p:nvPr>
            <p:ph type="pic" sz="quarter" idx="10" hasCustomPrompt="1"/>
          </p:nvPr>
        </p:nvSpPr>
        <p:spPr>
          <a:xfrm>
            <a:off x="1" y="0"/>
            <a:ext cx="10655455" cy="685800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1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1"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solidFill>
            <a:schemeClr val="bg1">
              <a:lumMod val="95000"/>
            </a:schemeClr>
          </a:solidFill>
        </p:spPr>
        <p:txBody>
          <a:bodyPr wrap="square" tIns="2160000" anchor="t">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948293" y="32717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1130300" y="5250494"/>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13340384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0FE1C0F-474B-4310-A4A5-1EB4321DE50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5" name="Freeform 5">
            <a:extLst>
              <a:ext uri="{FF2B5EF4-FFF2-40B4-BE49-F238E27FC236}">
                <a16:creationId xmlns:a16="http://schemas.microsoft.com/office/drawing/2014/main" id="{673FA99E-5E31-474E-8818-615B453CD89C}"/>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BA0EE7FC-884E-43B5-B6D6-9156FBE9AB5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858C6DC6-901F-4F3E-97A4-1B55324C068B}"/>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1041B359-9F78-4782-9C50-0B1DED37AD2C}"/>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a:t>RECAM SOLUTIONS PRIVATE LIMITED</a:t>
            </a:r>
            <a:endParaRPr lang="en-US" noProof="0" dirty="0"/>
          </a:p>
        </p:txBody>
      </p:sp>
      <p:sp>
        <p:nvSpPr>
          <p:cNvPr id="3" name="Slide Number Placeholder 2">
            <a:extLst>
              <a:ext uri="{FF2B5EF4-FFF2-40B4-BE49-F238E27FC236}">
                <a16:creationId xmlns:a16="http://schemas.microsoft.com/office/drawing/2014/main" id="{A95CDFA7-DEA3-4BBE-8D70-0AF654A1E6FF}"/>
              </a:ext>
            </a:extLst>
          </p:cNvPr>
          <p:cNvSpPr>
            <a:spLocks noGrp="1"/>
          </p:cNvSpPr>
          <p:nvPr>
            <p:ph type="sldNum" sz="quarter" idx="1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9" name="Title 8">
            <a:extLst>
              <a:ext uri="{FF2B5EF4-FFF2-40B4-BE49-F238E27FC236}">
                <a16:creationId xmlns:a16="http://schemas.microsoft.com/office/drawing/2014/main" id="{790C5B8B-2AF3-42F3-B4F8-A806BB98ACA8}"/>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3959134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0FE1C0F-474B-4310-A4A5-1EB4321DE50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5" name="Freeform 5">
            <a:extLst>
              <a:ext uri="{FF2B5EF4-FFF2-40B4-BE49-F238E27FC236}">
                <a16:creationId xmlns:a16="http://schemas.microsoft.com/office/drawing/2014/main" id="{673FA99E-5E31-474E-8818-615B453CD89C}"/>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BA0EE7FC-884E-43B5-B6D6-9156FBE9AB5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858C6DC6-901F-4F3E-97A4-1B55324C068B}"/>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1041B359-9F78-4782-9C50-0B1DED37AD2C}"/>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a:t>RECAM SOLUTIONS PRIVATE LIMITED</a:t>
            </a:r>
            <a:endParaRPr lang="en-US" noProof="0" dirty="0"/>
          </a:p>
        </p:txBody>
      </p:sp>
      <p:sp>
        <p:nvSpPr>
          <p:cNvPr id="3" name="Slide Number Placeholder 2">
            <a:extLst>
              <a:ext uri="{FF2B5EF4-FFF2-40B4-BE49-F238E27FC236}">
                <a16:creationId xmlns:a16="http://schemas.microsoft.com/office/drawing/2014/main" id="{A95CDFA7-DEA3-4BBE-8D70-0AF654A1E6FF}"/>
              </a:ext>
            </a:extLst>
          </p:cNvPr>
          <p:cNvSpPr>
            <a:spLocks noGrp="1"/>
          </p:cNvSpPr>
          <p:nvPr>
            <p:ph type="sldNum" sz="quarter" idx="1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9" name="Title 8">
            <a:extLst>
              <a:ext uri="{FF2B5EF4-FFF2-40B4-BE49-F238E27FC236}">
                <a16:creationId xmlns:a16="http://schemas.microsoft.com/office/drawing/2014/main" id="{790C5B8B-2AF3-42F3-B4F8-A806BB98ACA8}"/>
              </a:ext>
            </a:extLst>
          </p:cNvPr>
          <p:cNvSpPr>
            <a:spLocks noGrp="1"/>
          </p:cNvSpPr>
          <p:nvPr>
            <p:ph type="title"/>
          </p:nvPr>
        </p:nvSpPr>
        <p:spPr/>
        <p:txBody>
          <a:bodyPr/>
          <a:lstStyle/>
          <a:p>
            <a:r>
              <a:rPr lang="en-US" noProof="0"/>
              <a:t>Click to edit Master title style</a:t>
            </a:r>
          </a:p>
        </p:txBody>
      </p:sp>
      <p:sp>
        <p:nvSpPr>
          <p:cNvPr id="11" name="Text Placeholder 10">
            <a:extLst>
              <a:ext uri="{FF2B5EF4-FFF2-40B4-BE49-F238E27FC236}">
                <a16:creationId xmlns:a16="http://schemas.microsoft.com/office/drawing/2014/main" id="{1B3B1662-8902-44D0-A545-5008B483D16F}"/>
              </a:ext>
            </a:extLst>
          </p:cNvPr>
          <p:cNvSpPr>
            <a:spLocks noGrp="1"/>
          </p:cNvSpPr>
          <p:nvPr>
            <p:ph type="body" sz="quarter" idx="14"/>
          </p:nvPr>
        </p:nvSpPr>
        <p:spPr>
          <a:xfrm>
            <a:off x="1578017" y="2169005"/>
            <a:ext cx="9035966" cy="2519990"/>
          </a:xfrm>
        </p:spPr>
        <p:txBody>
          <a:bodyPr anchor="ctr"/>
          <a:lstStyle>
            <a:lvl1pPr marL="0" indent="0" algn="ctr">
              <a:buNone/>
              <a:defRPr sz="6000"/>
            </a:lvl1pPr>
            <a:lvl2pPr marL="266700" indent="0">
              <a:buNone/>
              <a:defRPr/>
            </a:lvl2pPr>
          </a:lstStyle>
          <a:p>
            <a:pPr lvl="0"/>
            <a:r>
              <a:rPr lang="en-US" noProof="0"/>
              <a:t>Edit Master text styles</a:t>
            </a:r>
          </a:p>
        </p:txBody>
      </p:sp>
    </p:spTree>
    <p:extLst>
      <p:ext uri="{BB962C8B-B14F-4D97-AF65-F5344CB8AC3E}">
        <p14:creationId xmlns:p14="http://schemas.microsoft.com/office/powerpoint/2010/main" val="32887573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B0FE1C0F-474B-4310-A4A5-1EB4321DE50B}"/>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5" name="Freeform 5">
            <a:extLst>
              <a:ext uri="{FF2B5EF4-FFF2-40B4-BE49-F238E27FC236}">
                <a16:creationId xmlns:a16="http://schemas.microsoft.com/office/drawing/2014/main" id="{673FA99E-5E31-474E-8818-615B453CD89C}"/>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6" name="Freeform 5">
            <a:extLst>
              <a:ext uri="{FF2B5EF4-FFF2-40B4-BE49-F238E27FC236}">
                <a16:creationId xmlns:a16="http://schemas.microsoft.com/office/drawing/2014/main" id="{BA0EE7FC-884E-43B5-B6D6-9156FBE9AB59}"/>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7" name="Freeform 5">
            <a:extLst>
              <a:ext uri="{FF2B5EF4-FFF2-40B4-BE49-F238E27FC236}">
                <a16:creationId xmlns:a16="http://schemas.microsoft.com/office/drawing/2014/main" id="{858C6DC6-901F-4F3E-97A4-1B55324C068B}"/>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8" name="Freeform 5">
            <a:extLst>
              <a:ext uri="{FF2B5EF4-FFF2-40B4-BE49-F238E27FC236}">
                <a16:creationId xmlns:a16="http://schemas.microsoft.com/office/drawing/2014/main" id="{1041B359-9F78-4782-9C50-0B1DED37AD2C}"/>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a:lstStyle/>
          <a:p>
            <a:r>
              <a:rPr lang="en-US" noProof="0"/>
              <a:t>RECAM SOLUTIONS PRIVATE LIMITED</a:t>
            </a:r>
            <a:endParaRPr lang="en-US" noProof="0" dirty="0"/>
          </a:p>
        </p:txBody>
      </p:sp>
      <p:sp>
        <p:nvSpPr>
          <p:cNvPr id="3" name="Slide Number Placeholder 2">
            <a:extLst>
              <a:ext uri="{FF2B5EF4-FFF2-40B4-BE49-F238E27FC236}">
                <a16:creationId xmlns:a16="http://schemas.microsoft.com/office/drawing/2014/main" id="{A95CDFA7-DEA3-4BBE-8D70-0AF654A1E6FF}"/>
              </a:ext>
            </a:extLst>
          </p:cNvPr>
          <p:cNvSpPr>
            <a:spLocks noGrp="1"/>
          </p:cNvSpPr>
          <p:nvPr>
            <p:ph type="sldNum" sz="quarter" idx="1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139767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CE129D0-CB7B-444C-AF89-B1CB663E3679}"/>
              </a:ext>
            </a:extLst>
          </p:cNvPr>
          <p:cNvSpPr>
            <a:spLocks noGrp="1"/>
          </p:cNvSpPr>
          <p:nvPr>
            <p:ph type="pic" sz="quarter" idx="13" hasCustomPrompt="1"/>
          </p:nvPr>
        </p:nvSpPr>
        <p:spPr>
          <a:xfrm>
            <a:off x="0" y="418374"/>
            <a:ext cx="8687356" cy="6439627"/>
          </a:xfrm>
          <a:custGeom>
            <a:avLst/>
            <a:gdLst>
              <a:gd name="connsiteX0" fmla="*/ 0 w 8687356"/>
              <a:gd name="connsiteY0" fmla="*/ 5592682 h 6439627"/>
              <a:gd name="connsiteX1" fmla="*/ 186296 w 8687356"/>
              <a:gd name="connsiteY1" fmla="*/ 5593149 h 6439627"/>
              <a:gd name="connsiteX2" fmla="*/ 1348900 w 8687356"/>
              <a:gd name="connsiteY2" fmla="*/ 5596063 h 6439627"/>
              <a:gd name="connsiteX3" fmla="*/ 1800991 w 8687356"/>
              <a:gd name="connsiteY3" fmla="*/ 5851702 h 6439627"/>
              <a:gd name="connsiteX4" fmla="*/ 2106366 w 8687356"/>
              <a:gd name="connsiteY4" fmla="*/ 6380627 h 6439627"/>
              <a:gd name="connsiteX5" fmla="*/ 2140430 w 8687356"/>
              <a:gd name="connsiteY5" fmla="*/ 6439627 h 6439627"/>
              <a:gd name="connsiteX6" fmla="*/ 0 w 8687356"/>
              <a:gd name="connsiteY6" fmla="*/ 6439627 h 6439627"/>
              <a:gd name="connsiteX7" fmla="*/ 693821 w 8687356"/>
              <a:gd name="connsiteY7" fmla="*/ 3646328 h 6439627"/>
              <a:gd name="connsiteX8" fmla="*/ 1586357 w 8687356"/>
              <a:gd name="connsiteY8" fmla="*/ 3648566 h 6439627"/>
              <a:gd name="connsiteX9" fmla="*/ 1724950 w 8687356"/>
              <a:gd name="connsiteY9" fmla="*/ 3726935 h 6439627"/>
              <a:gd name="connsiteX10" fmla="*/ 2172189 w 8687356"/>
              <a:gd name="connsiteY10" fmla="*/ 4501577 h 6439627"/>
              <a:gd name="connsiteX11" fmla="*/ 2171729 w 8687356"/>
              <a:gd name="connsiteY11" fmla="*/ 4662459 h 6439627"/>
              <a:gd name="connsiteX12" fmla="*/ 1726432 w 8687356"/>
              <a:gd name="connsiteY12" fmla="*/ 5434863 h 6439627"/>
              <a:gd name="connsiteX13" fmla="*/ 1589746 w 8687356"/>
              <a:gd name="connsiteY13" fmla="*/ 5513779 h 6439627"/>
              <a:gd name="connsiteX14" fmla="*/ 698177 w 8687356"/>
              <a:gd name="connsiteY14" fmla="*/ 5513215 h 6439627"/>
              <a:gd name="connsiteX15" fmla="*/ 558617 w 8687356"/>
              <a:gd name="connsiteY15" fmla="*/ 5433172 h 6439627"/>
              <a:gd name="connsiteX16" fmla="*/ 111378 w 8687356"/>
              <a:gd name="connsiteY16" fmla="*/ 4658531 h 6439627"/>
              <a:gd name="connsiteX17" fmla="*/ 112805 w 8687356"/>
              <a:gd name="connsiteY17" fmla="*/ 4499321 h 6439627"/>
              <a:gd name="connsiteX18" fmla="*/ 557135 w 8687356"/>
              <a:gd name="connsiteY18" fmla="*/ 3725244 h 6439627"/>
              <a:gd name="connsiteX19" fmla="*/ 693821 w 8687356"/>
              <a:gd name="connsiteY19" fmla="*/ 3646328 h 6439627"/>
              <a:gd name="connsiteX20" fmla="*/ 1975378 w 8687356"/>
              <a:gd name="connsiteY20" fmla="*/ 3263784 h 6439627"/>
              <a:gd name="connsiteX21" fmla="*/ 2292917 w 8687356"/>
              <a:gd name="connsiteY21" fmla="*/ 3264581 h 6439627"/>
              <a:gd name="connsiteX22" fmla="*/ 2342225 w 8687356"/>
              <a:gd name="connsiteY22" fmla="*/ 3292462 h 6439627"/>
              <a:gd name="connsiteX23" fmla="*/ 2501341 w 8687356"/>
              <a:gd name="connsiteY23" fmla="*/ 3568059 h 6439627"/>
              <a:gd name="connsiteX24" fmla="*/ 2501177 w 8687356"/>
              <a:gd name="connsiteY24" fmla="*/ 3625297 h 6439627"/>
              <a:gd name="connsiteX25" fmla="*/ 2342753 w 8687356"/>
              <a:gd name="connsiteY25" fmla="*/ 3900096 h 6439627"/>
              <a:gd name="connsiteX26" fmla="*/ 2294123 w 8687356"/>
              <a:gd name="connsiteY26" fmla="*/ 3928173 h 6439627"/>
              <a:gd name="connsiteX27" fmla="*/ 1976927 w 8687356"/>
              <a:gd name="connsiteY27" fmla="*/ 3927972 h 6439627"/>
              <a:gd name="connsiteX28" fmla="*/ 1927275 w 8687356"/>
              <a:gd name="connsiteY28" fmla="*/ 3899495 h 6439627"/>
              <a:gd name="connsiteX29" fmla="*/ 1768160 w 8687356"/>
              <a:gd name="connsiteY29" fmla="*/ 3623899 h 6439627"/>
              <a:gd name="connsiteX30" fmla="*/ 1768668 w 8687356"/>
              <a:gd name="connsiteY30" fmla="*/ 3567256 h 6439627"/>
              <a:gd name="connsiteX31" fmla="*/ 1926748 w 8687356"/>
              <a:gd name="connsiteY31" fmla="*/ 3291861 h 6439627"/>
              <a:gd name="connsiteX32" fmla="*/ 1975378 w 8687356"/>
              <a:gd name="connsiteY32" fmla="*/ 3263784 h 6439627"/>
              <a:gd name="connsiteX33" fmla="*/ 2130702 w 8687356"/>
              <a:gd name="connsiteY33" fmla="*/ 2828022 h 6439627"/>
              <a:gd name="connsiteX34" fmla="*/ 2298374 w 8687356"/>
              <a:gd name="connsiteY34" fmla="*/ 2828442 h 6439627"/>
              <a:gd name="connsiteX35" fmla="*/ 2324410 w 8687356"/>
              <a:gd name="connsiteY35" fmla="*/ 2843165 h 6439627"/>
              <a:gd name="connsiteX36" fmla="*/ 2408429 w 8687356"/>
              <a:gd name="connsiteY36" fmla="*/ 2988689 h 6439627"/>
              <a:gd name="connsiteX37" fmla="*/ 2408342 w 8687356"/>
              <a:gd name="connsiteY37" fmla="*/ 3018913 h 6439627"/>
              <a:gd name="connsiteX38" fmla="*/ 2324689 w 8687356"/>
              <a:gd name="connsiteY38" fmla="*/ 3164017 h 6439627"/>
              <a:gd name="connsiteX39" fmla="*/ 2299011 w 8687356"/>
              <a:gd name="connsiteY39" fmla="*/ 3178842 h 6439627"/>
              <a:gd name="connsiteX40" fmla="*/ 2131520 w 8687356"/>
              <a:gd name="connsiteY40" fmla="*/ 3178736 h 6439627"/>
              <a:gd name="connsiteX41" fmla="*/ 2105302 w 8687356"/>
              <a:gd name="connsiteY41" fmla="*/ 3163699 h 6439627"/>
              <a:gd name="connsiteX42" fmla="*/ 2021284 w 8687356"/>
              <a:gd name="connsiteY42" fmla="*/ 3018175 h 6439627"/>
              <a:gd name="connsiteX43" fmla="*/ 2021552 w 8687356"/>
              <a:gd name="connsiteY43" fmla="*/ 2988265 h 6439627"/>
              <a:gd name="connsiteX44" fmla="*/ 2105024 w 8687356"/>
              <a:gd name="connsiteY44" fmla="*/ 2842847 h 6439627"/>
              <a:gd name="connsiteX45" fmla="*/ 2130702 w 8687356"/>
              <a:gd name="connsiteY45" fmla="*/ 2828022 h 6439627"/>
              <a:gd name="connsiteX46" fmla="*/ 3794942 w 8687356"/>
              <a:gd name="connsiteY46" fmla="*/ 2543905 h 6439627"/>
              <a:gd name="connsiteX47" fmla="*/ 6706383 w 8687356"/>
              <a:gd name="connsiteY47" fmla="*/ 2551204 h 6439627"/>
              <a:gd name="connsiteX48" fmla="*/ 7158474 w 8687356"/>
              <a:gd name="connsiteY48" fmla="*/ 2806842 h 6439627"/>
              <a:gd name="connsiteX49" fmla="*/ 8617364 w 8687356"/>
              <a:gd name="connsiteY49" fmla="*/ 5333715 h 6439627"/>
              <a:gd name="connsiteX50" fmla="*/ 8615859 w 8687356"/>
              <a:gd name="connsiteY50" fmla="*/ 5858514 h 6439627"/>
              <a:gd name="connsiteX51" fmla="*/ 8311811 w 8687356"/>
              <a:gd name="connsiteY51" fmla="*/ 6385912 h 6439627"/>
              <a:gd name="connsiteX52" fmla="*/ 8280844 w 8687356"/>
              <a:gd name="connsiteY52" fmla="*/ 6439627 h 6439627"/>
              <a:gd name="connsiteX53" fmla="*/ 2237916 w 8687356"/>
              <a:gd name="connsiteY53" fmla="*/ 6439627 h 6439627"/>
              <a:gd name="connsiteX54" fmla="*/ 2151815 w 8687356"/>
              <a:gd name="connsiteY54" fmla="*/ 6290497 h 6439627"/>
              <a:gd name="connsiteX55" fmla="*/ 1895013 w 8687356"/>
              <a:gd name="connsiteY55" fmla="*/ 5845703 h 6439627"/>
              <a:gd name="connsiteX56" fmla="*/ 1899669 w 8687356"/>
              <a:gd name="connsiteY56" fmla="*/ 5326361 h 6439627"/>
              <a:gd name="connsiteX57" fmla="*/ 3349069 w 8687356"/>
              <a:gd name="connsiteY57" fmla="*/ 2801330 h 6439627"/>
              <a:gd name="connsiteX58" fmla="*/ 3794942 w 8687356"/>
              <a:gd name="connsiteY58" fmla="*/ 2543905 h 6439627"/>
              <a:gd name="connsiteX59" fmla="*/ 634940 w 8687356"/>
              <a:gd name="connsiteY59" fmla="*/ 2395105 h 6439627"/>
              <a:gd name="connsiteX60" fmla="*/ 1188015 w 8687356"/>
              <a:gd name="connsiteY60" fmla="*/ 2396492 h 6439627"/>
              <a:gd name="connsiteX61" fmla="*/ 1273897 w 8687356"/>
              <a:gd name="connsiteY61" fmla="*/ 2445054 h 6439627"/>
              <a:gd name="connsiteX62" fmla="*/ 1551037 w 8687356"/>
              <a:gd name="connsiteY62" fmla="*/ 2925075 h 6439627"/>
              <a:gd name="connsiteX63" fmla="*/ 1550752 w 8687356"/>
              <a:gd name="connsiteY63" fmla="*/ 3024769 h 6439627"/>
              <a:gd name="connsiteX64" fmla="*/ 1274816 w 8687356"/>
              <a:gd name="connsiteY64" fmla="*/ 3503403 h 6439627"/>
              <a:gd name="connsiteX65" fmla="*/ 1190116 w 8687356"/>
              <a:gd name="connsiteY65" fmla="*/ 3552304 h 6439627"/>
              <a:gd name="connsiteX66" fmla="*/ 637639 w 8687356"/>
              <a:gd name="connsiteY66" fmla="*/ 3551955 h 6439627"/>
              <a:gd name="connsiteX67" fmla="*/ 551158 w 8687356"/>
              <a:gd name="connsiteY67" fmla="*/ 3502355 h 6439627"/>
              <a:gd name="connsiteX68" fmla="*/ 274018 w 8687356"/>
              <a:gd name="connsiteY68" fmla="*/ 3022335 h 6439627"/>
              <a:gd name="connsiteX69" fmla="*/ 274903 w 8687356"/>
              <a:gd name="connsiteY69" fmla="*/ 2923678 h 6439627"/>
              <a:gd name="connsiteX70" fmla="*/ 550240 w 8687356"/>
              <a:gd name="connsiteY70" fmla="*/ 2444007 h 6439627"/>
              <a:gd name="connsiteX71" fmla="*/ 634940 w 8687356"/>
              <a:gd name="connsiteY71" fmla="*/ 2395105 h 6439627"/>
              <a:gd name="connsiteX72" fmla="*/ 2521339 w 8687356"/>
              <a:gd name="connsiteY72" fmla="*/ 1975621 h 6439627"/>
              <a:gd name="connsiteX73" fmla="*/ 2985874 w 8687356"/>
              <a:gd name="connsiteY73" fmla="*/ 1976785 h 6439627"/>
              <a:gd name="connsiteX74" fmla="*/ 3058007 w 8687356"/>
              <a:gd name="connsiteY74" fmla="*/ 2017574 h 6439627"/>
              <a:gd name="connsiteX75" fmla="*/ 3290779 w 8687356"/>
              <a:gd name="connsiteY75" fmla="*/ 2420748 h 6439627"/>
              <a:gd name="connsiteX76" fmla="*/ 3290540 w 8687356"/>
              <a:gd name="connsiteY76" fmla="*/ 2504482 h 6439627"/>
              <a:gd name="connsiteX77" fmla="*/ 3058778 w 8687356"/>
              <a:gd name="connsiteY77" fmla="*/ 2906492 h 6439627"/>
              <a:gd name="connsiteX78" fmla="*/ 2987637 w 8687356"/>
              <a:gd name="connsiteY78" fmla="*/ 2947565 h 6439627"/>
              <a:gd name="connsiteX79" fmla="*/ 2523606 w 8687356"/>
              <a:gd name="connsiteY79" fmla="*/ 2947271 h 6439627"/>
              <a:gd name="connsiteX80" fmla="*/ 2450970 w 8687356"/>
              <a:gd name="connsiteY80" fmla="*/ 2905612 h 6439627"/>
              <a:gd name="connsiteX81" fmla="*/ 2218197 w 8687356"/>
              <a:gd name="connsiteY81" fmla="*/ 2502438 h 6439627"/>
              <a:gd name="connsiteX82" fmla="*/ 2218941 w 8687356"/>
              <a:gd name="connsiteY82" fmla="*/ 2419574 h 6439627"/>
              <a:gd name="connsiteX83" fmla="*/ 2450199 w 8687356"/>
              <a:gd name="connsiteY83" fmla="*/ 2016694 h 6439627"/>
              <a:gd name="connsiteX84" fmla="*/ 2521339 w 8687356"/>
              <a:gd name="connsiteY84" fmla="*/ 1975621 h 6439627"/>
              <a:gd name="connsiteX85" fmla="*/ 3564142 w 8687356"/>
              <a:gd name="connsiteY85" fmla="*/ 34 h 6439627"/>
              <a:gd name="connsiteX86" fmla="*/ 4738405 w 8687356"/>
              <a:gd name="connsiteY86" fmla="*/ 2977 h 6439627"/>
              <a:gd name="connsiteX87" fmla="*/ 4920745 w 8687356"/>
              <a:gd name="connsiteY87" fmla="*/ 106084 h 6439627"/>
              <a:gd name="connsiteX88" fmla="*/ 5509155 w 8687356"/>
              <a:gd name="connsiteY88" fmla="*/ 1125240 h 6439627"/>
              <a:gd name="connsiteX89" fmla="*/ 5508549 w 8687356"/>
              <a:gd name="connsiteY89" fmla="*/ 1336906 h 6439627"/>
              <a:gd name="connsiteX90" fmla="*/ 4922696 w 8687356"/>
              <a:gd name="connsiteY90" fmla="*/ 2353119 h 6439627"/>
              <a:gd name="connsiteX91" fmla="*/ 4742864 w 8687356"/>
              <a:gd name="connsiteY91" fmla="*/ 2456945 h 6439627"/>
              <a:gd name="connsiteX92" fmla="*/ 3569871 w 8687356"/>
              <a:gd name="connsiteY92" fmla="*/ 2456203 h 6439627"/>
              <a:gd name="connsiteX93" fmla="*/ 3386259 w 8687356"/>
              <a:gd name="connsiteY93" fmla="*/ 2350896 h 6439627"/>
              <a:gd name="connsiteX94" fmla="*/ 2797848 w 8687356"/>
              <a:gd name="connsiteY94" fmla="*/ 1331739 h 6439627"/>
              <a:gd name="connsiteX95" fmla="*/ 2799727 w 8687356"/>
              <a:gd name="connsiteY95" fmla="*/ 1122274 h 6439627"/>
              <a:gd name="connsiteX96" fmla="*/ 3384310 w 8687356"/>
              <a:gd name="connsiteY96" fmla="*/ 103860 h 6439627"/>
              <a:gd name="connsiteX97" fmla="*/ 3564142 w 8687356"/>
              <a:gd name="connsiteY97" fmla="*/ 34 h 643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8687356" h="6439627">
                <a:moveTo>
                  <a:pt x="0" y="5592682"/>
                </a:moveTo>
                <a:lnTo>
                  <a:pt x="186296" y="5593149"/>
                </a:lnTo>
                <a:cubicBezTo>
                  <a:pt x="510155" y="5593961"/>
                  <a:pt x="893987" y="5594923"/>
                  <a:pt x="1348900" y="5596063"/>
                </a:cubicBezTo>
                <a:cubicBezTo>
                  <a:pt x="1534387" y="5590847"/>
                  <a:pt x="1709614" y="5693431"/>
                  <a:pt x="1800991" y="5851702"/>
                </a:cubicBezTo>
                <a:cubicBezTo>
                  <a:pt x="1800991" y="5851702"/>
                  <a:pt x="1800991" y="5851702"/>
                  <a:pt x="2106366" y="6380627"/>
                </a:cubicBezTo>
                <a:lnTo>
                  <a:pt x="2140430" y="6439627"/>
                </a:lnTo>
                <a:lnTo>
                  <a:pt x="0" y="6439627"/>
                </a:lnTo>
                <a:close/>
                <a:moveTo>
                  <a:pt x="693821" y="3646328"/>
                </a:moveTo>
                <a:cubicBezTo>
                  <a:pt x="693821" y="3646328"/>
                  <a:pt x="693821" y="3646328"/>
                  <a:pt x="1586357" y="3648566"/>
                </a:cubicBezTo>
                <a:cubicBezTo>
                  <a:pt x="1643220" y="3646968"/>
                  <a:pt x="1696937" y="3678416"/>
                  <a:pt x="1724950" y="3726935"/>
                </a:cubicBezTo>
                <a:cubicBezTo>
                  <a:pt x="1724950" y="3726935"/>
                  <a:pt x="1724950" y="3726935"/>
                  <a:pt x="2172189" y="4501577"/>
                </a:cubicBezTo>
                <a:cubicBezTo>
                  <a:pt x="2201168" y="4551769"/>
                  <a:pt x="2200578" y="4612341"/>
                  <a:pt x="2171729" y="4662459"/>
                </a:cubicBezTo>
                <a:cubicBezTo>
                  <a:pt x="2171729" y="4662459"/>
                  <a:pt x="2171729" y="4662459"/>
                  <a:pt x="1726432" y="5434863"/>
                </a:cubicBezTo>
                <a:cubicBezTo>
                  <a:pt x="1699249" y="5484020"/>
                  <a:pt x="1645909" y="5514815"/>
                  <a:pt x="1589746" y="5513779"/>
                </a:cubicBezTo>
                <a:cubicBezTo>
                  <a:pt x="1589746" y="5513779"/>
                  <a:pt x="1589746" y="5513779"/>
                  <a:pt x="698177" y="5513215"/>
                </a:cubicBezTo>
                <a:cubicBezTo>
                  <a:pt x="640348" y="5513140"/>
                  <a:pt x="587596" y="5483366"/>
                  <a:pt x="558617" y="5433172"/>
                </a:cubicBezTo>
                <a:cubicBezTo>
                  <a:pt x="558617" y="5433172"/>
                  <a:pt x="558617" y="5433172"/>
                  <a:pt x="111378" y="4658531"/>
                </a:cubicBezTo>
                <a:cubicBezTo>
                  <a:pt x="83365" y="4610012"/>
                  <a:pt x="82990" y="4547767"/>
                  <a:pt x="112805" y="4499321"/>
                </a:cubicBezTo>
                <a:cubicBezTo>
                  <a:pt x="112805" y="4499321"/>
                  <a:pt x="112805" y="4499321"/>
                  <a:pt x="557135" y="3725244"/>
                </a:cubicBezTo>
                <a:cubicBezTo>
                  <a:pt x="584319" y="3676088"/>
                  <a:pt x="637659" y="3645292"/>
                  <a:pt x="693821" y="3646328"/>
                </a:cubicBezTo>
                <a:close/>
                <a:moveTo>
                  <a:pt x="1975378" y="3263784"/>
                </a:moveTo>
                <a:cubicBezTo>
                  <a:pt x="1975378" y="3263784"/>
                  <a:pt x="1975378" y="3263784"/>
                  <a:pt x="2292917" y="3264581"/>
                </a:cubicBezTo>
                <a:cubicBezTo>
                  <a:pt x="2313148" y="3264012"/>
                  <a:pt x="2332259" y="3275200"/>
                  <a:pt x="2342225" y="3292462"/>
                </a:cubicBezTo>
                <a:cubicBezTo>
                  <a:pt x="2342225" y="3292462"/>
                  <a:pt x="2342225" y="3292462"/>
                  <a:pt x="2501341" y="3568059"/>
                </a:cubicBezTo>
                <a:cubicBezTo>
                  <a:pt x="2511651" y="3585916"/>
                  <a:pt x="2511441" y="3607466"/>
                  <a:pt x="2501177" y="3625297"/>
                </a:cubicBezTo>
                <a:cubicBezTo>
                  <a:pt x="2501177" y="3625297"/>
                  <a:pt x="2501177" y="3625297"/>
                  <a:pt x="2342753" y="3900096"/>
                </a:cubicBezTo>
                <a:cubicBezTo>
                  <a:pt x="2333082" y="3917585"/>
                  <a:pt x="2314104" y="3928542"/>
                  <a:pt x="2294123" y="3928173"/>
                </a:cubicBezTo>
                <a:cubicBezTo>
                  <a:pt x="2294123" y="3928173"/>
                  <a:pt x="2294123" y="3928173"/>
                  <a:pt x="1976927" y="3927972"/>
                </a:cubicBezTo>
                <a:cubicBezTo>
                  <a:pt x="1956353" y="3927946"/>
                  <a:pt x="1937585" y="3917353"/>
                  <a:pt x="1927275" y="3899495"/>
                </a:cubicBezTo>
                <a:cubicBezTo>
                  <a:pt x="1927275" y="3899495"/>
                  <a:pt x="1927275" y="3899495"/>
                  <a:pt x="1768160" y="3623899"/>
                </a:cubicBezTo>
                <a:cubicBezTo>
                  <a:pt x="1758193" y="3606636"/>
                  <a:pt x="1758060" y="3584492"/>
                  <a:pt x="1768668" y="3567256"/>
                </a:cubicBezTo>
                <a:cubicBezTo>
                  <a:pt x="1768668" y="3567256"/>
                  <a:pt x="1768668" y="3567256"/>
                  <a:pt x="1926748" y="3291861"/>
                </a:cubicBezTo>
                <a:cubicBezTo>
                  <a:pt x="1936419" y="3274372"/>
                  <a:pt x="1955397" y="3263416"/>
                  <a:pt x="1975378" y="3263784"/>
                </a:cubicBezTo>
                <a:close/>
                <a:moveTo>
                  <a:pt x="2130702" y="2828022"/>
                </a:moveTo>
                <a:cubicBezTo>
                  <a:pt x="2130702" y="2828022"/>
                  <a:pt x="2130702" y="2828022"/>
                  <a:pt x="2298374" y="2828442"/>
                </a:cubicBezTo>
                <a:cubicBezTo>
                  <a:pt x="2309057" y="2828143"/>
                  <a:pt x="2319148" y="2834050"/>
                  <a:pt x="2324410" y="2843165"/>
                </a:cubicBezTo>
                <a:cubicBezTo>
                  <a:pt x="2324410" y="2843165"/>
                  <a:pt x="2324410" y="2843165"/>
                  <a:pt x="2408429" y="2988689"/>
                </a:cubicBezTo>
                <a:cubicBezTo>
                  <a:pt x="2413873" y="2998119"/>
                  <a:pt x="2413762" y="3009498"/>
                  <a:pt x="2408342" y="3018913"/>
                </a:cubicBezTo>
                <a:cubicBezTo>
                  <a:pt x="2408342" y="3018913"/>
                  <a:pt x="2408342" y="3018913"/>
                  <a:pt x="2324689" y="3164017"/>
                </a:cubicBezTo>
                <a:cubicBezTo>
                  <a:pt x="2319583" y="3173251"/>
                  <a:pt x="2309561" y="3179037"/>
                  <a:pt x="2299011" y="3178842"/>
                </a:cubicBezTo>
                <a:cubicBezTo>
                  <a:pt x="2299011" y="3178842"/>
                  <a:pt x="2299011" y="3178842"/>
                  <a:pt x="2131520" y="3178736"/>
                </a:cubicBezTo>
                <a:cubicBezTo>
                  <a:pt x="2120657" y="3178722"/>
                  <a:pt x="2110746" y="3173129"/>
                  <a:pt x="2105302" y="3163699"/>
                </a:cubicBezTo>
                <a:cubicBezTo>
                  <a:pt x="2105302" y="3163699"/>
                  <a:pt x="2105302" y="3163699"/>
                  <a:pt x="2021284" y="3018175"/>
                </a:cubicBezTo>
                <a:cubicBezTo>
                  <a:pt x="2016021" y="3009060"/>
                  <a:pt x="2015951" y="2997367"/>
                  <a:pt x="2021552" y="2988265"/>
                </a:cubicBezTo>
                <a:cubicBezTo>
                  <a:pt x="2021552" y="2988265"/>
                  <a:pt x="2021552" y="2988265"/>
                  <a:pt x="2105024" y="2842847"/>
                </a:cubicBezTo>
                <a:cubicBezTo>
                  <a:pt x="2110131" y="2833613"/>
                  <a:pt x="2120152" y="2827827"/>
                  <a:pt x="2130702" y="2828022"/>
                </a:cubicBezTo>
                <a:close/>
                <a:moveTo>
                  <a:pt x="3794942" y="2543905"/>
                </a:moveTo>
                <a:cubicBezTo>
                  <a:pt x="3794942" y="2543905"/>
                  <a:pt x="3794942" y="2543905"/>
                  <a:pt x="6706383" y="2551204"/>
                </a:cubicBezTo>
                <a:cubicBezTo>
                  <a:pt x="6891871" y="2545988"/>
                  <a:pt x="7067096" y="2648572"/>
                  <a:pt x="7158474" y="2806842"/>
                </a:cubicBezTo>
                <a:cubicBezTo>
                  <a:pt x="7158474" y="2806842"/>
                  <a:pt x="7158474" y="2806842"/>
                  <a:pt x="8617364" y="5333715"/>
                </a:cubicBezTo>
                <a:cubicBezTo>
                  <a:pt x="8711893" y="5497443"/>
                  <a:pt x="8709969" y="5695027"/>
                  <a:pt x="8615859" y="5858514"/>
                </a:cubicBezTo>
                <a:cubicBezTo>
                  <a:pt x="8615859" y="5858514"/>
                  <a:pt x="8615859" y="5858514"/>
                  <a:pt x="8311811" y="6385912"/>
                </a:cubicBezTo>
                <a:lnTo>
                  <a:pt x="8280844" y="6439627"/>
                </a:lnTo>
                <a:lnTo>
                  <a:pt x="2237916" y="6439627"/>
                </a:lnTo>
                <a:lnTo>
                  <a:pt x="2151815" y="6290497"/>
                </a:lnTo>
                <a:cubicBezTo>
                  <a:pt x="2071676" y="6151692"/>
                  <a:pt x="1986194" y="6003633"/>
                  <a:pt x="1895013" y="5845703"/>
                </a:cubicBezTo>
                <a:cubicBezTo>
                  <a:pt x="1803636" y="5687432"/>
                  <a:pt x="1802408" y="5484390"/>
                  <a:pt x="1899669" y="5326361"/>
                </a:cubicBezTo>
                <a:cubicBezTo>
                  <a:pt x="1899669" y="5326361"/>
                  <a:pt x="1899669" y="5326361"/>
                  <a:pt x="3349069" y="2801330"/>
                </a:cubicBezTo>
                <a:cubicBezTo>
                  <a:pt x="3437742" y="2640982"/>
                  <a:pt x="3611741" y="2540524"/>
                  <a:pt x="3794942" y="2543905"/>
                </a:cubicBezTo>
                <a:close/>
                <a:moveTo>
                  <a:pt x="634940" y="2395105"/>
                </a:moveTo>
                <a:cubicBezTo>
                  <a:pt x="634940" y="2395105"/>
                  <a:pt x="634940" y="2395105"/>
                  <a:pt x="1188015" y="2396492"/>
                </a:cubicBezTo>
                <a:cubicBezTo>
                  <a:pt x="1223252" y="2395501"/>
                  <a:pt x="1256539" y="2414988"/>
                  <a:pt x="1273897" y="2445054"/>
                </a:cubicBezTo>
                <a:cubicBezTo>
                  <a:pt x="1273897" y="2445054"/>
                  <a:pt x="1273897" y="2445054"/>
                  <a:pt x="1551037" y="2925075"/>
                </a:cubicBezTo>
                <a:cubicBezTo>
                  <a:pt x="1568994" y="2956177"/>
                  <a:pt x="1568629" y="2993712"/>
                  <a:pt x="1550752" y="3024769"/>
                </a:cubicBezTo>
                <a:cubicBezTo>
                  <a:pt x="1550752" y="3024769"/>
                  <a:pt x="1550752" y="3024769"/>
                  <a:pt x="1274816" y="3503403"/>
                </a:cubicBezTo>
                <a:cubicBezTo>
                  <a:pt x="1257971" y="3533863"/>
                  <a:pt x="1224917" y="3552947"/>
                  <a:pt x="1190116" y="3552304"/>
                </a:cubicBezTo>
                <a:cubicBezTo>
                  <a:pt x="1190116" y="3552304"/>
                  <a:pt x="1190116" y="3552304"/>
                  <a:pt x="637639" y="3551955"/>
                </a:cubicBezTo>
                <a:cubicBezTo>
                  <a:pt x="601804" y="3551909"/>
                  <a:pt x="569115" y="3533458"/>
                  <a:pt x="551158" y="3502355"/>
                </a:cubicBezTo>
                <a:cubicBezTo>
                  <a:pt x="551158" y="3502355"/>
                  <a:pt x="551158" y="3502355"/>
                  <a:pt x="274018" y="3022335"/>
                </a:cubicBezTo>
                <a:cubicBezTo>
                  <a:pt x="256660" y="2992269"/>
                  <a:pt x="256426" y="2953698"/>
                  <a:pt x="274903" y="2923678"/>
                </a:cubicBezTo>
                <a:cubicBezTo>
                  <a:pt x="274903" y="2923678"/>
                  <a:pt x="274903" y="2923678"/>
                  <a:pt x="550240" y="2444007"/>
                </a:cubicBezTo>
                <a:cubicBezTo>
                  <a:pt x="567085" y="2413547"/>
                  <a:pt x="600139" y="2394463"/>
                  <a:pt x="634940" y="2395105"/>
                </a:cubicBezTo>
                <a:close/>
                <a:moveTo>
                  <a:pt x="2521339" y="1975621"/>
                </a:moveTo>
                <a:cubicBezTo>
                  <a:pt x="2521339" y="1975621"/>
                  <a:pt x="2521339" y="1975621"/>
                  <a:pt x="2985874" y="1976785"/>
                </a:cubicBezTo>
                <a:cubicBezTo>
                  <a:pt x="3015469" y="1975952"/>
                  <a:pt x="3043427" y="1992321"/>
                  <a:pt x="3058007" y="2017574"/>
                </a:cubicBezTo>
                <a:cubicBezTo>
                  <a:pt x="3058007" y="2017574"/>
                  <a:pt x="3058007" y="2017574"/>
                  <a:pt x="3290779" y="2420748"/>
                </a:cubicBezTo>
                <a:cubicBezTo>
                  <a:pt x="3305862" y="2446871"/>
                  <a:pt x="3305555" y="2478396"/>
                  <a:pt x="3290540" y="2504482"/>
                </a:cubicBezTo>
                <a:cubicBezTo>
                  <a:pt x="3290540" y="2504482"/>
                  <a:pt x="3290540" y="2504482"/>
                  <a:pt x="3058778" y="2906492"/>
                </a:cubicBezTo>
                <a:cubicBezTo>
                  <a:pt x="3044630" y="2932076"/>
                  <a:pt x="3016868" y="2948104"/>
                  <a:pt x="2987637" y="2947565"/>
                </a:cubicBezTo>
                <a:cubicBezTo>
                  <a:pt x="2987637" y="2947565"/>
                  <a:pt x="2987637" y="2947565"/>
                  <a:pt x="2523606" y="2947271"/>
                </a:cubicBezTo>
                <a:cubicBezTo>
                  <a:pt x="2493508" y="2947232"/>
                  <a:pt x="2466052" y="2931735"/>
                  <a:pt x="2450970" y="2905612"/>
                </a:cubicBezTo>
                <a:cubicBezTo>
                  <a:pt x="2450970" y="2905612"/>
                  <a:pt x="2450970" y="2905612"/>
                  <a:pt x="2218197" y="2502438"/>
                </a:cubicBezTo>
                <a:cubicBezTo>
                  <a:pt x="2203617" y="2477185"/>
                  <a:pt x="2203422" y="2444788"/>
                  <a:pt x="2218941" y="2419574"/>
                </a:cubicBezTo>
                <a:cubicBezTo>
                  <a:pt x="2218941" y="2419574"/>
                  <a:pt x="2218941" y="2419574"/>
                  <a:pt x="2450199" y="2016694"/>
                </a:cubicBezTo>
                <a:cubicBezTo>
                  <a:pt x="2464347" y="1991110"/>
                  <a:pt x="2492109" y="1975081"/>
                  <a:pt x="2521339" y="1975621"/>
                </a:cubicBezTo>
                <a:close/>
                <a:moveTo>
                  <a:pt x="3564142" y="34"/>
                </a:moveTo>
                <a:cubicBezTo>
                  <a:pt x="3564142" y="34"/>
                  <a:pt x="3564142" y="34"/>
                  <a:pt x="4738405" y="2977"/>
                </a:cubicBezTo>
                <a:cubicBezTo>
                  <a:pt x="4813218" y="874"/>
                  <a:pt x="4883890" y="42249"/>
                  <a:pt x="4920745" y="106084"/>
                </a:cubicBezTo>
                <a:cubicBezTo>
                  <a:pt x="4920745" y="106084"/>
                  <a:pt x="4920745" y="106084"/>
                  <a:pt x="5509155" y="1125240"/>
                </a:cubicBezTo>
                <a:cubicBezTo>
                  <a:pt x="5547281" y="1191277"/>
                  <a:pt x="5546507" y="1270967"/>
                  <a:pt x="5508549" y="1336906"/>
                </a:cubicBezTo>
                <a:cubicBezTo>
                  <a:pt x="5508549" y="1336906"/>
                  <a:pt x="5508549" y="1336906"/>
                  <a:pt x="4922696" y="2353119"/>
                </a:cubicBezTo>
                <a:cubicBezTo>
                  <a:pt x="4886932" y="2417792"/>
                  <a:pt x="4816753" y="2458309"/>
                  <a:pt x="4742864" y="2456945"/>
                </a:cubicBezTo>
                <a:cubicBezTo>
                  <a:pt x="4742864" y="2456945"/>
                  <a:pt x="4742864" y="2456945"/>
                  <a:pt x="3569871" y="2456203"/>
                </a:cubicBezTo>
                <a:cubicBezTo>
                  <a:pt x="3493788" y="2456106"/>
                  <a:pt x="3424385" y="2416932"/>
                  <a:pt x="3386259" y="2350896"/>
                </a:cubicBezTo>
                <a:cubicBezTo>
                  <a:pt x="3386259" y="2350896"/>
                  <a:pt x="3386259" y="2350896"/>
                  <a:pt x="2797848" y="1331739"/>
                </a:cubicBezTo>
                <a:cubicBezTo>
                  <a:pt x="2760993" y="1267904"/>
                  <a:pt x="2760499" y="1186012"/>
                  <a:pt x="2799727" y="1122274"/>
                </a:cubicBezTo>
                <a:cubicBezTo>
                  <a:pt x="2799727" y="1122274"/>
                  <a:pt x="2799727" y="1122274"/>
                  <a:pt x="3384310" y="103860"/>
                </a:cubicBezTo>
                <a:cubicBezTo>
                  <a:pt x="3420073" y="39188"/>
                  <a:pt x="3490251" y="-1330"/>
                  <a:pt x="3564142" y="34"/>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7425293" y="24081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607300" y="4386894"/>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734B1E83-6080-4D35-A216-8E5C399023B2}"/>
              </a:ext>
            </a:extLst>
          </p:cNvPr>
          <p:cNvSpPr>
            <a:spLocks noGrp="1"/>
          </p:cNvSpPr>
          <p:nvPr>
            <p:ph type="ftr" sz="quarter" idx="11"/>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DE95353-8EE1-49C9-ADAC-E76BD49D222D}"/>
              </a:ext>
            </a:extLst>
          </p:cNvPr>
          <p:cNvSpPr>
            <a:spLocks noGrp="1"/>
          </p:cNvSpPr>
          <p:nvPr>
            <p:ph type="sldNum" sz="quarter" idx="12"/>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545171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7C90C9-77F3-4C3C-97F8-425EF81FB7A7}"/>
              </a:ext>
            </a:extLst>
          </p:cNvPr>
          <p:cNvSpPr>
            <a:spLocks noGrp="1"/>
          </p:cNvSpPr>
          <p:nvPr>
            <p:ph type="pic" sz="quarter" idx="13" hasCustomPrompt="1"/>
          </p:nvPr>
        </p:nvSpPr>
        <p:spPr>
          <a:xfrm>
            <a:off x="-1" y="0"/>
            <a:ext cx="11795125" cy="6858000"/>
          </a:xfrm>
          <a:custGeom>
            <a:avLst/>
            <a:gdLst>
              <a:gd name="connsiteX0" fmla="*/ 4729712 w 11795125"/>
              <a:gd name="connsiteY0" fmla="*/ 4417922 h 6858000"/>
              <a:gd name="connsiteX1" fmla="*/ 7234278 w 11795125"/>
              <a:gd name="connsiteY1" fmla="*/ 4419507 h 6858000"/>
              <a:gd name="connsiteX2" fmla="*/ 7626325 w 11795125"/>
              <a:gd name="connsiteY2" fmla="*/ 4644358 h 6858000"/>
              <a:gd name="connsiteX3" fmla="*/ 8882694 w 11795125"/>
              <a:gd name="connsiteY3" fmla="*/ 6820455 h 6858000"/>
              <a:gd name="connsiteX4" fmla="*/ 8898077 w 11795125"/>
              <a:gd name="connsiteY4" fmla="*/ 6858000 h 6858000"/>
              <a:gd name="connsiteX5" fmla="*/ 3070863 w 11795125"/>
              <a:gd name="connsiteY5" fmla="*/ 6858000 h 6858000"/>
              <a:gd name="connsiteX6" fmla="*/ 3094823 w 11795125"/>
              <a:gd name="connsiteY6" fmla="*/ 6809422 h 6858000"/>
              <a:gd name="connsiteX7" fmla="*/ 4345735 w 11795125"/>
              <a:gd name="connsiteY7" fmla="*/ 4639611 h 6858000"/>
              <a:gd name="connsiteX8" fmla="*/ 4729712 w 11795125"/>
              <a:gd name="connsiteY8" fmla="*/ 4417922 h 6858000"/>
              <a:gd name="connsiteX9" fmla="*/ 2031302 w 11795125"/>
              <a:gd name="connsiteY9" fmla="*/ 2039301 h 6858000"/>
              <a:gd name="connsiteX10" fmla="*/ 2747265 w 11795125"/>
              <a:gd name="connsiteY10" fmla="*/ 2039754 h 6858000"/>
              <a:gd name="connsiteX11" fmla="*/ 2859337 w 11795125"/>
              <a:gd name="connsiteY11" fmla="*/ 2104031 h 6858000"/>
              <a:gd name="connsiteX12" fmla="*/ 3218486 w 11795125"/>
              <a:gd name="connsiteY12" fmla="*/ 2726096 h 6858000"/>
              <a:gd name="connsiteX13" fmla="*/ 3217340 w 11795125"/>
              <a:gd name="connsiteY13" fmla="*/ 2853948 h 6858000"/>
              <a:gd name="connsiteX14" fmla="*/ 2860527 w 11795125"/>
              <a:gd name="connsiteY14" fmla="*/ 3475560 h 6858000"/>
              <a:gd name="connsiteX15" fmla="*/ 2750762 w 11795125"/>
              <a:gd name="connsiteY15" fmla="*/ 3538933 h 6858000"/>
              <a:gd name="connsiteX16" fmla="*/ 2034023 w 11795125"/>
              <a:gd name="connsiteY16" fmla="*/ 3537136 h 6858000"/>
              <a:gd name="connsiteX17" fmla="*/ 1922728 w 11795125"/>
              <a:gd name="connsiteY17" fmla="*/ 3474202 h 6858000"/>
              <a:gd name="connsiteX18" fmla="*/ 1563578 w 11795125"/>
              <a:gd name="connsiteY18" fmla="*/ 2852137 h 6858000"/>
              <a:gd name="connsiteX19" fmla="*/ 1563948 w 11795125"/>
              <a:gd name="connsiteY19" fmla="*/ 2722942 h 6858000"/>
              <a:gd name="connsiteX20" fmla="*/ 1921537 w 11795125"/>
              <a:gd name="connsiteY20" fmla="*/ 2102674 h 6858000"/>
              <a:gd name="connsiteX21" fmla="*/ 2031302 w 11795125"/>
              <a:gd name="connsiteY21" fmla="*/ 2039301 h 6858000"/>
              <a:gd name="connsiteX22" fmla="*/ 9343478 w 11795125"/>
              <a:gd name="connsiteY22" fmla="*/ 1795745 h 6858000"/>
              <a:gd name="connsiteX23" fmla="*/ 11620502 w 11795125"/>
              <a:gd name="connsiteY23" fmla="*/ 1797185 h 6858000"/>
              <a:gd name="connsiteX24" fmla="*/ 11795125 w 11795125"/>
              <a:gd name="connsiteY24" fmla="*/ 1797296 h 6858000"/>
              <a:gd name="connsiteX25" fmla="*/ 11795125 w 11795125"/>
              <a:gd name="connsiteY25" fmla="*/ 6858000 h 6858000"/>
              <a:gd name="connsiteX26" fmla="*/ 8996698 w 11795125"/>
              <a:gd name="connsiteY26" fmla="*/ 6858000 h 6858000"/>
              <a:gd name="connsiteX27" fmla="*/ 8963663 w 11795125"/>
              <a:gd name="connsiteY27" fmla="*/ 6815289 h 6858000"/>
              <a:gd name="connsiteX28" fmla="*/ 7707295 w 11795125"/>
              <a:gd name="connsiteY28" fmla="*/ 4639193 h 6858000"/>
              <a:gd name="connsiteX29" fmla="*/ 7708590 w 11795125"/>
              <a:gd name="connsiteY29" fmla="*/ 4187244 h 6858000"/>
              <a:gd name="connsiteX30" fmla="*/ 8959501 w 11795125"/>
              <a:gd name="connsiteY30" fmla="*/ 2017434 h 6858000"/>
              <a:gd name="connsiteX31" fmla="*/ 9343478 w 11795125"/>
              <a:gd name="connsiteY31" fmla="*/ 1795745 h 6858000"/>
              <a:gd name="connsiteX32" fmla="*/ 3102644 w 11795125"/>
              <a:gd name="connsiteY32" fmla="*/ 1739841 h 6858000"/>
              <a:gd name="connsiteX33" fmla="*/ 3385876 w 11795125"/>
              <a:gd name="connsiteY33" fmla="*/ 1740020 h 6858000"/>
              <a:gd name="connsiteX34" fmla="*/ 3430211 w 11795125"/>
              <a:gd name="connsiteY34" fmla="*/ 1765448 h 6858000"/>
              <a:gd name="connsiteX35" fmla="*/ 3572289 w 11795125"/>
              <a:gd name="connsiteY35" fmla="*/ 2011533 h 6858000"/>
              <a:gd name="connsiteX36" fmla="*/ 3571836 w 11795125"/>
              <a:gd name="connsiteY36" fmla="*/ 2062111 h 6858000"/>
              <a:gd name="connsiteX37" fmla="*/ 3430681 w 11795125"/>
              <a:gd name="connsiteY37" fmla="*/ 2308019 h 6858000"/>
              <a:gd name="connsiteX38" fmla="*/ 3387260 w 11795125"/>
              <a:gd name="connsiteY38" fmla="*/ 2333088 h 6858000"/>
              <a:gd name="connsiteX39" fmla="*/ 3103720 w 11795125"/>
              <a:gd name="connsiteY39" fmla="*/ 2332378 h 6858000"/>
              <a:gd name="connsiteX40" fmla="*/ 3059693 w 11795125"/>
              <a:gd name="connsiteY40" fmla="*/ 2307481 h 6858000"/>
              <a:gd name="connsiteX41" fmla="*/ 2917615 w 11795125"/>
              <a:gd name="connsiteY41" fmla="*/ 2061395 h 6858000"/>
              <a:gd name="connsiteX42" fmla="*/ 2917761 w 11795125"/>
              <a:gd name="connsiteY42" fmla="*/ 2010286 h 6858000"/>
              <a:gd name="connsiteX43" fmla="*/ 3059222 w 11795125"/>
              <a:gd name="connsiteY43" fmla="*/ 1764910 h 6858000"/>
              <a:gd name="connsiteX44" fmla="*/ 3102644 w 11795125"/>
              <a:gd name="connsiteY44" fmla="*/ 1739841 h 6858000"/>
              <a:gd name="connsiteX45" fmla="*/ 3522963 w 11795125"/>
              <a:gd name="connsiteY45" fmla="*/ 1598675 h 6858000"/>
              <a:gd name="connsiteX46" fmla="*/ 3625194 w 11795125"/>
              <a:gd name="connsiteY46" fmla="*/ 1598740 h 6858000"/>
              <a:gd name="connsiteX47" fmla="*/ 3641197 w 11795125"/>
              <a:gd name="connsiteY47" fmla="*/ 1607918 h 6858000"/>
              <a:gd name="connsiteX48" fmla="*/ 3692479 w 11795125"/>
              <a:gd name="connsiteY48" fmla="*/ 1696742 h 6858000"/>
              <a:gd name="connsiteX49" fmla="*/ 3692315 w 11795125"/>
              <a:gd name="connsiteY49" fmla="*/ 1714998 h 6858000"/>
              <a:gd name="connsiteX50" fmla="*/ 3641367 w 11795125"/>
              <a:gd name="connsiteY50" fmla="*/ 1803757 h 6858000"/>
              <a:gd name="connsiteX51" fmla="*/ 3625694 w 11795125"/>
              <a:gd name="connsiteY51" fmla="*/ 1812806 h 6858000"/>
              <a:gd name="connsiteX52" fmla="*/ 3523352 w 11795125"/>
              <a:gd name="connsiteY52" fmla="*/ 1812549 h 6858000"/>
              <a:gd name="connsiteX53" fmla="*/ 3507459 w 11795125"/>
              <a:gd name="connsiteY53" fmla="*/ 1803563 h 6858000"/>
              <a:gd name="connsiteX54" fmla="*/ 3456177 w 11795125"/>
              <a:gd name="connsiteY54" fmla="*/ 1714739 h 6858000"/>
              <a:gd name="connsiteX55" fmla="*/ 3456230 w 11795125"/>
              <a:gd name="connsiteY55" fmla="*/ 1696292 h 6858000"/>
              <a:gd name="connsiteX56" fmla="*/ 3507290 w 11795125"/>
              <a:gd name="connsiteY56" fmla="*/ 1607724 h 6858000"/>
              <a:gd name="connsiteX57" fmla="*/ 3522963 w 11795125"/>
              <a:gd name="connsiteY57" fmla="*/ 1598675 h 6858000"/>
              <a:gd name="connsiteX58" fmla="*/ 4199803 w 11795125"/>
              <a:gd name="connsiteY58" fmla="*/ 1370724 h 6858000"/>
              <a:gd name="connsiteX59" fmla="*/ 4537019 w 11795125"/>
              <a:gd name="connsiteY59" fmla="*/ 1370938 h 6858000"/>
              <a:gd name="connsiteX60" fmla="*/ 4589804 w 11795125"/>
              <a:gd name="connsiteY60" fmla="*/ 1401211 h 6858000"/>
              <a:gd name="connsiteX61" fmla="*/ 4758963 w 11795125"/>
              <a:gd name="connsiteY61" fmla="*/ 1694203 h 6858000"/>
              <a:gd name="connsiteX62" fmla="*/ 4758423 w 11795125"/>
              <a:gd name="connsiteY62" fmla="*/ 1754421 h 6858000"/>
              <a:gd name="connsiteX63" fmla="*/ 4590365 w 11795125"/>
              <a:gd name="connsiteY63" fmla="*/ 2047199 h 6858000"/>
              <a:gd name="connsiteX64" fmla="*/ 4538665 w 11795125"/>
              <a:gd name="connsiteY64" fmla="*/ 2077046 h 6858000"/>
              <a:gd name="connsiteX65" fmla="*/ 4201084 w 11795125"/>
              <a:gd name="connsiteY65" fmla="*/ 2076201 h 6858000"/>
              <a:gd name="connsiteX66" fmla="*/ 4148664 w 11795125"/>
              <a:gd name="connsiteY66" fmla="*/ 2046559 h 6858000"/>
              <a:gd name="connsiteX67" fmla="*/ 3979505 w 11795125"/>
              <a:gd name="connsiteY67" fmla="*/ 1753567 h 6858000"/>
              <a:gd name="connsiteX68" fmla="*/ 3979680 w 11795125"/>
              <a:gd name="connsiteY68" fmla="*/ 1692718 h 6858000"/>
              <a:gd name="connsiteX69" fmla="*/ 4148104 w 11795125"/>
              <a:gd name="connsiteY69" fmla="*/ 1400573 h 6858000"/>
              <a:gd name="connsiteX70" fmla="*/ 4199803 w 11795125"/>
              <a:gd name="connsiteY70" fmla="*/ 1370724 h 6858000"/>
              <a:gd name="connsiteX71" fmla="*/ 3525946 w 11795125"/>
              <a:gd name="connsiteY71" fmla="*/ 1141304 h 6858000"/>
              <a:gd name="connsiteX72" fmla="*/ 3719554 w 11795125"/>
              <a:gd name="connsiteY72" fmla="*/ 1141427 h 6858000"/>
              <a:gd name="connsiteX73" fmla="*/ 3749860 w 11795125"/>
              <a:gd name="connsiteY73" fmla="*/ 1158808 h 6858000"/>
              <a:gd name="connsiteX74" fmla="*/ 3846980 w 11795125"/>
              <a:gd name="connsiteY74" fmla="*/ 1327024 h 6858000"/>
              <a:gd name="connsiteX75" fmla="*/ 3846670 w 11795125"/>
              <a:gd name="connsiteY75" fmla="*/ 1361598 h 6858000"/>
              <a:gd name="connsiteX76" fmla="*/ 3750182 w 11795125"/>
              <a:gd name="connsiteY76" fmla="*/ 1529691 h 6858000"/>
              <a:gd name="connsiteX77" fmla="*/ 3720499 w 11795125"/>
              <a:gd name="connsiteY77" fmla="*/ 1546828 h 6858000"/>
              <a:gd name="connsiteX78" fmla="*/ 3526682 w 11795125"/>
              <a:gd name="connsiteY78" fmla="*/ 1546343 h 6858000"/>
              <a:gd name="connsiteX79" fmla="*/ 3496586 w 11795125"/>
              <a:gd name="connsiteY79" fmla="*/ 1529324 h 6858000"/>
              <a:gd name="connsiteX80" fmla="*/ 3399466 w 11795125"/>
              <a:gd name="connsiteY80" fmla="*/ 1361108 h 6858000"/>
              <a:gd name="connsiteX81" fmla="*/ 3399566 w 11795125"/>
              <a:gd name="connsiteY81" fmla="*/ 1326172 h 6858000"/>
              <a:gd name="connsiteX82" fmla="*/ 3496264 w 11795125"/>
              <a:gd name="connsiteY82" fmla="*/ 1158441 h 6858000"/>
              <a:gd name="connsiteX83" fmla="*/ 3525946 w 11795125"/>
              <a:gd name="connsiteY83" fmla="*/ 1141304 h 6858000"/>
              <a:gd name="connsiteX84" fmla="*/ 3955878 w 11795125"/>
              <a:gd name="connsiteY84" fmla="*/ 173494 h 6858000"/>
              <a:gd name="connsiteX85" fmla="*/ 4500068 w 11795125"/>
              <a:gd name="connsiteY85" fmla="*/ 173838 h 6858000"/>
              <a:gd name="connsiteX86" fmla="*/ 4585252 w 11795125"/>
              <a:gd name="connsiteY86" fmla="*/ 222694 h 6858000"/>
              <a:gd name="connsiteX87" fmla="*/ 4858234 w 11795125"/>
              <a:gd name="connsiteY87" fmla="*/ 695514 h 6858000"/>
              <a:gd name="connsiteX88" fmla="*/ 4857363 w 11795125"/>
              <a:gd name="connsiteY88" fmla="*/ 792690 h 6858000"/>
              <a:gd name="connsiteX89" fmla="*/ 4586156 w 11795125"/>
              <a:gd name="connsiteY89" fmla="*/ 1265167 h 6858000"/>
              <a:gd name="connsiteX90" fmla="*/ 4502727 w 11795125"/>
              <a:gd name="connsiteY90" fmla="*/ 1313334 h 6858000"/>
              <a:gd name="connsiteX91" fmla="*/ 3957947 w 11795125"/>
              <a:gd name="connsiteY91" fmla="*/ 1311968 h 6858000"/>
              <a:gd name="connsiteX92" fmla="*/ 3873354 w 11795125"/>
              <a:gd name="connsiteY92" fmla="*/ 1264134 h 6858000"/>
              <a:gd name="connsiteX93" fmla="*/ 3600372 w 11795125"/>
              <a:gd name="connsiteY93" fmla="*/ 791315 h 6858000"/>
              <a:gd name="connsiteX94" fmla="*/ 3600653 w 11795125"/>
              <a:gd name="connsiteY94" fmla="*/ 693116 h 6858000"/>
              <a:gd name="connsiteX95" fmla="*/ 3872449 w 11795125"/>
              <a:gd name="connsiteY95" fmla="*/ 221662 h 6858000"/>
              <a:gd name="connsiteX96" fmla="*/ 3955878 w 11795125"/>
              <a:gd name="connsiteY96" fmla="*/ 173494 h 6858000"/>
              <a:gd name="connsiteX97" fmla="*/ 3852283 w 11795125"/>
              <a:gd name="connsiteY97" fmla="*/ 0 h 6858000"/>
              <a:gd name="connsiteX98" fmla="*/ 6130031 w 11795125"/>
              <a:gd name="connsiteY98" fmla="*/ 0 h 6858000"/>
              <a:gd name="connsiteX99" fmla="*/ 6102465 w 11795125"/>
              <a:gd name="connsiteY99" fmla="*/ 36730 h 6858000"/>
              <a:gd name="connsiteX100" fmla="*/ 5879948 w 11795125"/>
              <a:gd name="connsiteY100" fmla="*/ 127724 h 6858000"/>
              <a:gd name="connsiteX101" fmla="*/ 4102884 w 11795125"/>
              <a:gd name="connsiteY101" fmla="*/ 123270 h 6858000"/>
              <a:gd name="connsiteX102" fmla="*/ 3877665 w 11795125"/>
              <a:gd name="connsiteY102" fmla="*/ 32818 h 6858000"/>
              <a:gd name="connsiteX103" fmla="*/ 0 w 11795125"/>
              <a:gd name="connsiteY103" fmla="*/ 0 h 6858000"/>
              <a:gd name="connsiteX104" fmla="*/ 3781476 w 11795125"/>
              <a:gd name="connsiteY104" fmla="*/ 0 h 6858000"/>
              <a:gd name="connsiteX105" fmla="*/ 3800985 w 11795125"/>
              <a:gd name="connsiteY105" fmla="*/ 47617 h 6858000"/>
              <a:gd name="connsiteX106" fmla="*/ 3766711 w 11795125"/>
              <a:gd name="connsiteY106" fmla="*/ 287889 h 6858000"/>
              <a:gd name="connsiteX107" fmla="*/ 2882037 w 11795125"/>
              <a:gd name="connsiteY107" fmla="*/ 1829098 h 6858000"/>
              <a:gd name="connsiteX108" fmla="*/ 2609888 w 11795125"/>
              <a:gd name="connsiteY108" fmla="*/ 1986223 h 6858000"/>
              <a:gd name="connsiteX109" fmla="*/ 832823 w 11795125"/>
              <a:gd name="connsiteY109" fmla="*/ 1981768 h 6858000"/>
              <a:gd name="connsiteX110" fmla="*/ 556879 w 11795125"/>
              <a:gd name="connsiteY110" fmla="*/ 1825733 h 6858000"/>
              <a:gd name="connsiteX111" fmla="*/ 79254 w 11795125"/>
              <a:gd name="connsiteY111" fmla="*/ 998462 h 6858000"/>
              <a:gd name="connsiteX112" fmla="*/ 0 w 11795125"/>
              <a:gd name="connsiteY112" fmla="*/ 8611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1795125" h="6858000">
                <a:moveTo>
                  <a:pt x="4729712" y="4417922"/>
                </a:moveTo>
                <a:cubicBezTo>
                  <a:pt x="4729712" y="4417922"/>
                  <a:pt x="4729712" y="4417922"/>
                  <a:pt x="7234278" y="4419507"/>
                </a:cubicBezTo>
                <a:cubicBezTo>
                  <a:pt x="7396730" y="4419716"/>
                  <a:pt x="7544918" y="4503359"/>
                  <a:pt x="7626325" y="4644358"/>
                </a:cubicBezTo>
                <a:cubicBezTo>
                  <a:pt x="7626325" y="4644358"/>
                  <a:pt x="7626325" y="4644358"/>
                  <a:pt x="8882694" y="6820455"/>
                </a:cubicBezTo>
                <a:lnTo>
                  <a:pt x="8898077" y="6858000"/>
                </a:lnTo>
                <a:lnTo>
                  <a:pt x="3070863" y="6858000"/>
                </a:lnTo>
                <a:lnTo>
                  <a:pt x="3094823" y="6809422"/>
                </a:lnTo>
                <a:cubicBezTo>
                  <a:pt x="3094823" y="6809422"/>
                  <a:pt x="3094823" y="6809422"/>
                  <a:pt x="4345735" y="4639611"/>
                </a:cubicBezTo>
                <a:cubicBezTo>
                  <a:pt x="4422097" y="4501523"/>
                  <a:pt x="4571941" y="4415010"/>
                  <a:pt x="4729712" y="4417922"/>
                </a:cubicBezTo>
                <a:close/>
                <a:moveTo>
                  <a:pt x="2031302" y="2039301"/>
                </a:moveTo>
                <a:cubicBezTo>
                  <a:pt x="2031302" y="2039301"/>
                  <a:pt x="2031302" y="2039301"/>
                  <a:pt x="2747265" y="2039754"/>
                </a:cubicBezTo>
                <a:cubicBezTo>
                  <a:pt x="2793703" y="2039814"/>
                  <a:pt x="2836066" y="2063724"/>
                  <a:pt x="2859337" y="2104031"/>
                </a:cubicBezTo>
                <a:cubicBezTo>
                  <a:pt x="2859337" y="2104031"/>
                  <a:pt x="2859337" y="2104031"/>
                  <a:pt x="3218486" y="2726096"/>
                </a:cubicBezTo>
                <a:cubicBezTo>
                  <a:pt x="3240981" y="2765058"/>
                  <a:pt x="3241283" y="2815045"/>
                  <a:pt x="3217340" y="2853948"/>
                </a:cubicBezTo>
                <a:cubicBezTo>
                  <a:pt x="3217340" y="2853948"/>
                  <a:pt x="3217340" y="2853948"/>
                  <a:pt x="2860527" y="3475560"/>
                </a:cubicBezTo>
                <a:cubicBezTo>
                  <a:pt x="2838697" y="3515034"/>
                  <a:pt x="2795862" y="3539765"/>
                  <a:pt x="2750762" y="3538933"/>
                </a:cubicBezTo>
                <a:cubicBezTo>
                  <a:pt x="2750762" y="3538933"/>
                  <a:pt x="2750762" y="3538933"/>
                  <a:pt x="2034023" y="3537136"/>
                </a:cubicBezTo>
                <a:cubicBezTo>
                  <a:pt x="1988359" y="3538420"/>
                  <a:pt x="1945223" y="3513165"/>
                  <a:pt x="1922728" y="3474202"/>
                </a:cubicBezTo>
                <a:cubicBezTo>
                  <a:pt x="1922728" y="3474202"/>
                  <a:pt x="1922728" y="3474202"/>
                  <a:pt x="1563578" y="2852137"/>
                </a:cubicBezTo>
                <a:cubicBezTo>
                  <a:pt x="1540307" y="2811831"/>
                  <a:pt x="1540780" y="2763190"/>
                  <a:pt x="1563948" y="2722942"/>
                </a:cubicBezTo>
                <a:cubicBezTo>
                  <a:pt x="1563948" y="2722942"/>
                  <a:pt x="1563948" y="2722942"/>
                  <a:pt x="1921537" y="2102674"/>
                </a:cubicBezTo>
                <a:cubicBezTo>
                  <a:pt x="1943366" y="2063199"/>
                  <a:pt x="1986202" y="2038468"/>
                  <a:pt x="2031302" y="2039301"/>
                </a:cubicBezTo>
                <a:close/>
                <a:moveTo>
                  <a:pt x="9343478" y="1795745"/>
                </a:moveTo>
                <a:cubicBezTo>
                  <a:pt x="9343478" y="1795745"/>
                  <a:pt x="9343478" y="1795745"/>
                  <a:pt x="11620502" y="1797185"/>
                </a:cubicBezTo>
                <a:lnTo>
                  <a:pt x="11795125" y="1797296"/>
                </a:lnTo>
                <a:lnTo>
                  <a:pt x="11795125" y="6858000"/>
                </a:lnTo>
                <a:lnTo>
                  <a:pt x="8996698" y="6858000"/>
                </a:lnTo>
                <a:lnTo>
                  <a:pt x="8963663" y="6815289"/>
                </a:lnTo>
                <a:cubicBezTo>
                  <a:pt x="8963663" y="6815289"/>
                  <a:pt x="8963663" y="6815289"/>
                  <a:pt x="7707295" y="4639193"/>
                </a:cubicBezTo>
                <a:cubicBezTo>
                  <a:pt x="7625888" y="4498193"/>
                  <a:pt x="7627546" y="4328036"/>
                  <a:pt x="7708590" y="4187244"/>
                </a:cubicBezTo>
                <a:cubicBezTo>
                  <a:pt x="7708590" y="4187244"/>
                  <a:pt x="7708590" y="4187244"/>
                  <a:pt x="8959501" y="2017434"/>
                </a:cubicBezTo>
                <a:cubicBezTo>
                  <a:pt x="9035863" y="1879345"/>
                  <a:pt x="9185707" y="1792833"/>
                  <a:pt x="9343478" y="1795745"/>
                </a:cubicBezTo>
                <a:close/>
                <a:moveTo>
                  <a:pt x="3102644" y="1739841"/>
                </a:moveTo>
                <a:cubicBezTo>
                  <a:pt x="3102644" y="1739841"/>
                  <a:pt x="3102644" y="1739841"/>
                  <a:pt x="3385876" y="1740020"/>
                </a:cubicBezTo>
                <a:cubicBezTo>
                  <a:pt x="3404247" y="1740043"/>
                  <a:pt x="3421005" y="1749503"/>
                  <a:pt x="3430211" y="1765448"/>
                </a:cubicBezTo>
                <a:cubicBezTo>
                  <a:pt x="3430211" y="1765448"/>
                  <a:pt x="3430211" y="1765448"/>
                  <a:pt x="3572289" y="2011533"/>
                </a:cubicBezTo>
                <a:cubicBezTo>
                  <a:pt x="3581188" y="2026948"/>
                  <a:pt x="3581308" y="2046721"/>
                  <a:pt x="3571836" y="2062111"/>
                </a:cubicBezTo>
                <a:cubicBezTo>
                  <a:pt x="3571836" y="2062111"/>
                  <a:pt x="3571836" y="2062111"/>
                  <a:pt x="3430681" y="2308019"/>
                </a:cubicBezTo>
                <a:cubicBezTo>
                  <a:pt x="3422046" y="2323634"/>
                  <a:pt x="3405101" y="2333418"/>
                  <a:pt x="3387260" y="2333088"/>
                </a:cubicBezTo>
                <a:cubicBezTo>
                  <a:pt x="3387260" y="2333088"/>
                  <a:pt x="3387260" y="2333088"/>
                  <a:pt x="3103720" y="2332378"/>
                </a:cubicBezTo>
                <a:cubicBezTo>
                  <a:pt x="3085656" y="2332886"/>
                  <a:pt x="3068592" y="2322895"/>
                  <a:pt x="3059693" y="2307481"/>
                </a:cubicBezTo>
                <a:cubicBezTo>
                  <a:pt x="3059693" y="2307481"/>
                  <a:pt x="3059693" y="2307481"/>
                  <a:pt x="2917615" y="2061395"/>
                </a:cubicBezTo>
                <a:cubicBezTo>
                  <a:pt x="2908409" y="2045450"/>
                  <a:pt x="2908596" y="2026208"/>
                  <a:pt x="2917761" y="2010286"/>
                </a:cubicBezTo>
                <a:cubicBezTo>
                  <a:pt x="2917761" y="2010286"/>
                  <a:pt x="2917761" y="2010286"/>
                  <a:pt x="3059222" y="1764910"/>
                </a:cubicBezTo>
                <a:cubicBezTo>
                  <a:pt x="3067857" y="1749295"/>
                  <a:pt x="3084803" y="1739511"/>
                  <a:pt x="3102644" y="1739841"/>
                </a:cubicBezTo>
                <a:close/>
                <a:moveTo>
                  <a:pt x="3522963" y="1598675"/>
                </a:moveTo>
                <a:cubicBezTo>
                  <a:pt x="3522963" y="1598675"/>
                  <a:pt x="3522963" y="1598675"/>
                  <a:pt x="3625194" y="1598740"/>
                </a:cubicBezTo>
                <a:cubicBezTo>
                  <a:pt x="3631826" y="1598748"/>
                  <a:pt x="3637874" y="1602162"/>
                  <a:pt x="3641197" y="1607918"/>
                </a:cubicBezTo>
                <a:cubicBezTo>
                  <a:pt x="3641197" y="1607918"/>
                  <a:pt x="3641197" y="1607918"/>
                  <a:pt x="3692479" y="1696742"/>
                </a:cubicBezTo>
                <a:cubicBezTo>
                  <a:pt x="3695691" y="1702305"/>
                  <a:pt x="3695735" y="1709443"/>
                  <a:pt x="3692315" y="1714998"/>
                </a:cubicBezTo>
                <a:cubicBezTo>
                  <a:pt x="3692315" y="1714998"/>
                  <a:pt x="3692315" y="1714998"/>
                  <a:pt x="3641367" y="1803757"/>
                </a:cubicBezTo>
                <a:cubicBezTo>
                  <a:pt x="3638250" y="1809393"/>
                  <a:pt x="3632134" y="1812924"/>
                  <a:pt x="3625694" y="1812806"/>
                </a:cubicBezTo>
                <a:cubicBezTo>
                  <a:pt x="3625694" y="1812806"/>
                  <a:pt x="3625694" y="1812806"/>
                  <a:pt x="3523352" y="1812549"/>
                </a:cubicBezTo>
                <a:cubicBezTo>
                  <a:pt x="3516832" y="1812733"/>
                  <a:pt x="3510671" y="1809127"/>
                  <a:pt x="3507459" y="1803563"/>
                </a:cubicBezTo>
                <a:cubicBezTo>
                  <a:pt x="3507459" y="1803563"/>
                  <a:pt x="3507459" y="1803563"/>
                  <a:pt x="3456177" y="1714739"/>
                </a:cubicBezTo>
                <a:cubicBezTo>
                  <a:pt x="3452854" y="1708984"/>
                  <a:pt x="3452922" y="1702038"/>
                  <a:pt x="3456230" y="1696292"/>
                </a:cubicBezTo>
                <a:cubicBezTo>
                  <a:pt x="3456230" y="1696292"/>
                  <a:pt x="3456230" y="1696292"/>
                  <a:pt x="3507290" y="1607724"/>
                </a:cubicBezTo>
                <a:cubicBezTo>
                  <a:pt x="3510406" y="1602087"/>
                  <a:pt x="3516523" y="1598556"/>
                  <a:pt x="3522963" y="1598675"/>
                </a:cubicBezTo>
                <a:close/>
                <a:moveTo>
                  <a:pt x="4199803" y="1370724"/>
                </a:moveTo>
                <a:cubicBezTo>
                  <a:pt x="4199803" y="1370724"/>
                  <a:pt x="4199803" y="1370724"/>
                  <a:pt x="4537019" y="1370938"/>
                </a:cubicBezTo>
                <a:cubicBezTo>
                  <a:pt x="4558892" y="1370965"/>
                  <a:pt x="4578843" y="1382227"/>
                  <a:pt x="4589804" y="1401211"/>
                </a:cubicBezTo>
                <a:cubicBezTo>
                  <a:pt x="4589804" y="1401211"/>
                  <a:pt x="4589804" y="1401211"/>
                  <a:pt x="4758963" y="1694203"/>
                </a:cubicBezTo>
                <a:cubicBezTo>
                  <a:pt x="4769558" y="1712554"/>
                  <a:pt x="4769700" y="1736097"/>
                  <a:pt x="4758423" y="1754421"/>
                </a:cubicBezTo>
                <a:cubicBezTo>
                  <a:pt x="4758423" y="1754421"/>
                  <a:pt x="4758423" y="1754421"/>
                  <a:pt x="4590365" y="2047199"/>
                </a:cubicBezTo>
                <a:cubicBezTo>
                  <a:pt x="4580083" y="2065790"/>
                  <a:pt x="4559908" y="2077438"/>
                  <a:pt x="4538665" y="2077046"/>
                </a:cubicBezTo>
                <a:cubicBezTo>
                  <a:pt x="4538665" y="2077046"/>
                  <a:pt x="4538665" y="2077046"/>
                  <a:pt x="4201084" y="2076201"/>
                </a:cubicBezTo>
                <a:cubicBezTo>
                  <a:pt x="4179577" y="2076805"/>
                  <a:pt x="4159259" y="2064910"/>
                  <a:pt x="4148664" y="2046559"/>
                </a:cubicBezTo>
                <a:cubicBezTo>
                  <a:pt x="4148664" y="2046559"/>
                  <a:pt x="4148664" y="2046559"/>
                  <a:pt x="3979505" y="1753567"/>
                </a:cubicBezTo>
                <a:cubicBezTo>
                  <a:pt x="3968545" y="1734583"/>
                  <a:pt x="3968768" y="1711673"/>
                  <a:pt x="3979680" y="1692718"/>
                </a:cubicBezTo>
                <a:cubicBezTo>
                  <a:pt x="3979680" y="1692718"/>
                  <a:pt x="3979680" y="1692718"/>
                  <a:pt x="4148104" y="1400573"/>
                </a:cubicBezTo>
                <a:cubicBezTo>
                  <a:pt x="4158385" y="1381980"/>
                  <a:pt x="4178560" y="1370332"/>
                  <a:pt x="4199803" y="1370724"/>
                </a:cubicBezTo>
                <a:close/>
                <a:moveTo>
                  <a:pt x="3525946" y="1141304"/>
                </a:moveTo>
                <a:cubicBezTo>
                  <a:pt x="3525946" y="1141304"/>
                  <a:pt x="3525946" y="1141304"/>
                  <a:pt x="3719554" y="1141427"/>
                </a:cubicBezTo>
                <a:cubicBezTo>
                  <a:pt x="3732112" y="1141443"/>
                  <a:pt x="3743567" y="1147909"/>
                  <a:pt x="3749860" y="1158808"/>
                </a:cubicBezTo>
                <a:cubicBezTo>
                  <a:pt x="3749860" y="1158808"/>
                  <a:pt x="3749860" y="1158808"/>
                  <a:pt x="3846980" y="1327024"/>
                </a:cubicBezTo>
                <a:cubicBezTo>
                  <a:pt x="3853063" y="1337561"/>
                  <a:pt x="3853144" y="1351077"/>
                  <a:pt x="3846670" y="1361598"/>
                </a:cubicBezTo>
                <a:cubicBezTo>
                  <a:pt x="3846670" y="1361598"/>
                  <a:pt x="3846670" y="1361598"/>
                  <a:pt x="3750182" y="1529691"/>
                </a:cubicBezTo>
                <a:cubicBezTo>
                  <a:pt x="3744279" y="1540366"/>
                  <a:pt x="3732695" y="1547054"/>
                  <a:pt x="3720499" y="1546828"/>
                </a:cubicBezTo>
                <a:cubicBezTo>
                  <a:pt x="3720499" y="1546828"/>
                  <a:pt x="3720499" y="1546828"/>
                  <a:pt x="3526682" y="1546343"/>
                </a:cubicBezTo>
                <a:cubicBezTo>
                  <a:pt x="3514334" y="1546689"/>
                  <a:pt x="3502669" y="1539861"/>
                  <a:pt x="3496586" y="1529324"/>
                </a:cubicBezTo>
                <a:cubicBezTo>
                  <a:pt x="3496586" y="1529324"/>
                  <a:pt x="3496586" y="1529324"/>
                  <a:pt x="3399466" y="1361108"/>
                </a:cubicBezTo>
                <a:cubicBezTo>
                  <a:pt x="3393173" y="1350208"/>
                  <a:pt x="3393302" y="1337055"/>
                  <a:pt x="3399566" y="1326172"/>
                </a:cubicBezTo>
                <a:cubicBezTo>
                  <a:pt x="3399566" y="1326172"/>
                  <a:pt x="3399566" y="1326172"/>
                  <a:pt x="3496264" y="1158441"/>
                </a:cubicBezTo>
                <a:cubicBezTo>
                  <a:pt x="3502167" y="1147767"/>
                  <a:pt x="3513750" y="1141079"/>
                  <a:pt x="3525946" y="1141304"/>
                </a:cubicBezTo>
                <a:close/>
                <a:moveTo>
                  <a:pt x="3955878" y="173494"/>
                </a:moveTo>
                <a:cubicBezTo>
                  <a:pt x="3955878" y="173494"/>
                  <a:pt x="3955878" y="173494"/>
                  <a:pt x="4500068" y="173838"/>
                </a:cubicBezTo>
                <a:cubicBezTo>
                  <a:pt x="4535365" y="173884"/>
                  <a:pt x="4567564" y="192057"/>
                  <a:pt x="4585252" y="222694"/>
                </a:cubicBezTo>
                <a:cubicBezTo>
                  <a:pt x="4585252" y="222694"/>
                  <a:pt x="4585252" y="222694"/>
                  <a:pt x="4858234" y="695514"/>
                </a:cubicBezTo>
                <a:cubicBezTo>
                  <a:pt x="4875332" y="725128"/>
                  <a:pt x="4875562" y="763121"/>
                  <a:pt x="4857363" y="792690"/>
                </a:cubicBezTo>
                <a:cubicBezTo>
                  <a:pt x="4857363" y="792690"/>
                  <a:pt x="4857363" y="792690"/>
                  <a:pt x="4586156" y="1265167"/>
                </a:cubicBezTo>
                <a:cubicBezTo>
                  <a:pt x="4569564" y="1295169"/>
                  <a:pt x="4537006" y="1313967"/>
                  <a:pt x="4502727" y="1313334"/>
                </a:cubicBezTo>
                <a:cubicBezTo>
                  <a:pt x="4502727" y="1313334"/>
                  <a:pt x="4502727" y="1313334"/>
                  <a:pt x="3957947" y="1311968"/>
                </a:cubicBezTo>
                <a:cubicBezTo>
                  <a:pt x="3923239" y="1312944"/>
                  <a:pt x="3890452" y="1293749"/>
                  <a:pt x="3873354" y="1264134"/>
                </a:cubicBezTo>
                <a:cubicBezTo>
                  <a:pt x="3873354" y="1264134"/>
                  <a:pt x="3873354" y="1264134"/>
                  <a:pt x="3600372" y="791315"/>
                </a:cubicBezTo>
                <a:cubicBezTo>
                  <a:pt x="3582684" y="760678"/>
                  <a:pt x="3583043" y="723707"/>
                  <a:pt x="3600653" y="693116"/>
                </a:cubicBezTo>
                <a:cubicBezTo>
                  <a:pt x="3600653" y="693116"/>
                  <a:pt x="3600653" y="693116"/>
                  <a:pt x="3872449" y="221662"/>
                </a:cubicBezTo>
                <a:cubicBezTo>
                  <a:pt x="3889041" y="191658"/>
                  <a:pt x="3921599" y="172861"/>
                  <a:pt x="3955878" y="173494"/>
                </a:cubicBezTo>
                <a:close/>
                <a:moveTo>
                  <a:pt x="3852283" y="0"/>
                </a:moveTo>
                <a:lnTo>
                  <a:pt x="6130031" y="0"/>
                </a:lnTo>
                <a:lnTo>
                  <a:pt x="6102465" y="36730"/>
                </a:lnTo>
                <a:cubicBezTo>
                  <a:pt x="6044520" y="95168"/>
                  <a:pt x="5963814" y="129272"/>
                  <a:pt x="5879948" y="127724"/>
                </a:cubicBezTo>
                <a:cubicBezTo>
                  <a:pt x="5879948" y="127724"/>
                  <a:pt x="5879948" y="127724"/>
                  <a:pt x="4102884" y="123270"/>
                </a:cubicBezTo>
                <a:cubicBezTo>
                  <a:pt x="4017972" y="125657"/>
                  <a:pt x="3936583" y="91034"/>
                  <a:pt x="3877665" y="32818"/>
                </a:cubicBezTo>
                <a:close/>
                <a:moveTo>
                  <a:pt x="0" y="0"/>
                </a:moveTo>
                <a:lnTo>
                  <a:pt x="3781476" y="0"/>
                </a:lnTo>
                <a:lnTo>
                  <a:pt x="3800985" y="47617"/>
                </a:lnTo>
                <a:cubicBezTo>
                  <a:pt x="3821943" y="127749"/>
                  <a:pt x="3811234" y="215546"/>
                  <a:pt x="3766711" y="287889"/>
                </a:cubicBezTo>
                <a:cubicBezTo>
                  <a:pt x="3766711" y="287889"/>
                  <a:pt x="3766711" y="287889"/>
                  <a:pt x="2882037" y="1829098"/>
                </a:cubicBezTo>
                <a:cubicBezTo>
                  <a:pt x="2827913" y="1926970"/>
                  <a:pt x="2721708" y="1988287"/>
                  <a:pt x="2609888" y="1986223"/>
                </a:cubicBezTo>
                <a:cubicBezTo>
                  <a:pt x="2609888" y="1986223"/>
                  <a:pt x="2609888" y="1986223"/>
                  <a:pt x="832823" y="1981768"/>
                </a:cubicBezTo>
                <a:cubicBezTo>
                  <a:pt x="719607" y="1984952"/>
                  <a:pt x="612654" y="1922338"/>
                  <a:pt x="556879" y="1825733"/>
                </a:cubicBezTo>
                <a:cubicBezTo>
                  <a:pt x="556879" y="1825733"/>
                  <a:pt x="556879" y="1825733"/>
                  <a:pt x="79254" y="998462"/>
                </a:cubicBezTo>
                <a:lnTo>
                  <a:pt x="0" y="861190"/>
                </a:lnTo>
                <a:close/>
              </a:path>
            </a:pathLst>
          </a:custGeom>
          <a:solidFill>
            <a:schemeClr val="bg1">
              <a:lumMod val="95000"/>
            </a:schemeClr>
          </a:solidFill>
        </p:spPr>
        <p:txBody>
          <a:bodyPr wrap="square" tIns="864000">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3866117" y="1816509"/>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anchor="t"/>
          <a:lstStyle>
            <a:lvl1pPr algn="l">
              <a:lnSpc>
                <a:spcPts val="4000"/>
              </a:lnSpc>
              <a:defRPr sz="5000" b="1" spc="-300">
                <a:solidFill>
                  <a:schemeClr val="bg1">
                    <a:lumMod val="95000"/>
                  </a:schemeClr>
                </a:solidFill>
              </a:defRPr>
            </a:lvl1pPr>
          </a:lstStyle>
          <a:p>
            <a:r>
              <a:rPr lang="en-US" noProof="0"/>
              <a:t>Click to edit 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4048124" y="3795246"/>
            <a:ext cx="4000500" cy="997905"/>
          </a:xfrm>
          <a:noFill/>
        </p:spPr>
        <p:txBody>
          <a:bodyPr lIns="0" tIns="0" rIns="0" bIns="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734B1E83-6080-4D35-A216-8E5C399023B2}"/>
              </a:ext>
            </a:extLst>
          </p:cNvPr>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62273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hoto 1">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7D77123-FDC4-48FD-9EFB-8A84F6069060}"/>
              </a:ext>
            </a:extLst>
          </p:cNvPr>
          <p:cNvSpPr>
            <a:spLocks noGrp="1"/>
          </p:cNvSpPr>
          <p:nvPr>
            <p:ph type="pic" sz="quarter" idx="14" hasCustomPrompt="1"/>
          </p:nvPr>
        </p:nvSpPr>
        <p:spPr>
          <a:xfrm>
            <a:off x="6481149" y="1684742"/>
            <a:ext cx="4904790" cy="433376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5472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511566"/>
            <a:ext cx="5472000" cy="468043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505ED12-A431-4761-87A4-F05164BE0221}"/>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350103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Photo 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64B33BB-8F3A-42CE-BBDA-D08AA3266737}"/>
              </a:ext>
            </a:extLst>
          </p:cNvPr>
          <p:cNvSpPr>
            <a:spLocks noGrp="1"/>
          </p:cNvSpPr>
          <p:nvPr>
            <p:ph type="pic" sz="quarter" idx="36" hasCustomPrompt="1"/>
          </p:nvPr>
        </p:nvSpPr>
        <p:spPr>
          <a:xfrm>
            <a:off x="6282692" y="432000"/>
            <a:ext cx="5511800" cy="5760000"/>
          </a:xfrm>
          <a:custGeom>
            <a:avLst/>
            <a:gdLst>
              <a:gd name="connsiteX0" fmla="*/ 193823 w 5511800"/>
              <a:gd name="connsiteY0" fmla="*/ 0 h 5760000"/>
              <a:gd name="connsiteX1" fmla="*/ 5511800 w 5511800"/>
              <a:gd name="connsiteY1" fmla="*/ 0 h 5760000"/>
              <a:gd name="connsiteX2" fmla="*/ 5511800 w 5511800"/>
              <a:gd name="connsiteY2" fmla="*/ 5760000 h 5760000"/>
              <a:gd name="connsiteX3" fmla="*/ 193823 w 5511800"/>
              <a:gd name="connsiteY3" fmla="*/ 5760000 h 5760000"/>
              <a:gd name="connsiteX4" fmla="*/ 3937 w 5511800"/>
              <a:gd name="connsiteY4" fmla="*/ 5605239 h 5760000"/>
              <a:gd name="connsiteX5" fmla="*/ 0 w 5511800"/>
              <a:gd name="connsiteY5" fmla="*/ 5566186 h 5760000"/>
              <a:gd name="connsiteX6" fmla="*/ 0 w 5511800"/>
              <a:gd name="connsiteY6" fmla="*/ 193814 h 5760000"/>
              <a:gd name="connsiteX7" fmla="*/ 3937 w 5511800"/>
              <a:gd name="connsiteY7" fmla="*/ 154762 h 5760000"/>
              <a:gd name="connsiteX8" fmla="*/ 193823 w 5511800"/>
              <a:gd name="connsiteY8" fmla="*/ 0 h 57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1800" h="5760000">
                <a:moveTo>
                  <a:pt x="193823" y="0"/>
                </a:moveTo>
                <a:lnTo>
                  <a:pt x="5511800" y="0"/>
                </a:lnTo>
                <a:lnTo>
                  <a:pt x="5511800" y="5760000"/>
                </a:lnTo>
                <a:lnTo>
                  <a:pt x="193823" y="5760000"/>
                </a:lnTo>
                <a:cubicBezTo>
                  <a:pt x="100158" y="5760000"/>
                  <a:pt x="22011" y="5693561"/>
                  <a:pt x="3937" y="5605239"/>
                </a:cubicBezTo>
                <a:lnTo>
                  <a:pt x="0" y="5566186"/>
                </a:lnTo>
                <a:lnTo>
                  <a:pt x="0" y="193814"/>
                </a:lnTo>
                <a:lnTo>
                  <a:pt x="3937" y="154762"/>
                </a:lnTo>
                <a:cubicBezTo>
                  <a:pt x="22011" y="66440"/>
                  <a:pt x="100158" y="0"/>
                  <a:pt x="193823" y="0"/>
                </a:cubicBezTo>
                <a:close/>
              </a:path>
            </a:pathLst>
          </a:custGeom>
        </p:spPr>
        <p:txBody>
          <a:bodyPr wrap="square" tIns="0"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5472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511566"/>
            <a:ext cx="5472000" cy="468043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5" name="Slide Number Placeholder 4">
            <a:extLst>
              <a:ext uri="{FF2B5EF4-FFF2-40B4-BE49-F238E27FC236}">
                <a16:creationId xmlns:a16="http://schemas.microsoft.com/office/drawing/2014/main" id="{0505ED12-A431-4761-87A4-F05164BE0221}"/>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1416292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Photo 3">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7D77123-FDC4-48FD-9EFB-8A84F6069060}"/>
              </a:ext>
            </a:extLst>
          </p:cNvPr>
          <p:cNvSpPr>
            <a:spLocks noGrp="1"/>
          </p:cNvSpPr>
          <p:nvPr>
            <p:ph type="pic" sz="quarter" idx="14" hasCustomPrompt="1"/>
          </p:nvPr>
        </p:nvSpPr>
        <p:spPr>
          <a:xfrm>
            <a:off x="6812170" y="2376298"/>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32000" y="432000"/>
            <a:ext cx="5472000" cy="432000"/>
          </a:xfrm>
        </p:spPr>
        <p:txBody>
          <a:bodyPr/>
          <a:lstStyle>
            <a:lvl1pPr>
              <a:defRPr>
                <a:solidFill>
                  <a:schemeClr val="tx1">
                    <a:lumMod val="75000"/>
                    <a:lumOff val="25000"/>
                  </a:schemeClr>
                </a:solidFill>
              </a:defRPr>
            </a:lvl1pPr>
          </a:lstStyle>
          <a:p>
            <a:r>
              <a:rPr lang="en-US"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511566"/>
            <a:ext cx="5472000" cy="468043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a:xfrm>
            <a:off x="432000" y="6465991"/>
            <a:ext cx="5484930" cy="201532"/>
          </a:xfrm>
        </p:spPr>
        <p:txBody>
          <a:bodyPr/>
          <a:lstStyle/>
          <a:p>
            <a:r>
              <a:rPr lang="en-US" noProof="0" dirty="0"/>
              <a:t>RECAM SOLUTIONS PRIVATE LIMITED</a:t>
            </a:r>
          </a:p>
        </p:txBody>
      </p:sp>
      <p:sp>
        <p:nvSpPr>
          <p:cNvPr id="5" name="Slide Number Placeholder 4">
            <a:extLst>
              <a:ext uri="{FF2B5EF4-FFF2-40B4-BE49-F238E27FC236}">
                <a16:creationId xmlns:a16="http://schemas.microsoft.com/office/drawing/2014/main" id="{0505ED12-A431-4761-87A4-F05164BE0221}"/>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8" name="Picture Placeholder 7">
            <a:extLst>
              <a:ext uri="{FF2B5EF4-FFF2-40B4-BE49-F238E27FC236}">
                <a16:creationId xmlns:a16="http://schemas.microsoft.com/office/drawing/2014/main" id="{01317B12-44C8-4227-9EB8-973D2226E63F}"/>
              </a:ext>
            </a:extLst>
          </p:cNvPr>
          <p:cNvSpPr>
            <a:spLocks noGrp="1"/>
          </p:cNvSpPr>
          <p:nvPr>
            <p:ph type="pic" sz="quarter" idx="34" hasCustomPrompt="1"/>
          </p:nvPr>
        </p:nvSpPr>
        <p:spPr>
          <a:xfrm>
            <a:off x="8812420" y="1176148"/>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9" name="Picture Placeholder 8">
            <a:extLst>
              <a:ext uri="{FF2B5EF4-FFF2-40B4-BE49-F238E27FC236}">
                <a16:creationId xmlns:a16="http://schemas.microsoft.com/office/drawing/2014/main" id="{1AD2255F-36DA-4BDE-B54D-F94F14B68B6C}"/>
              </a:ext>
            </a:extLst>
          </p:cNvPr>
          <p:cNvSpPr>
            <a:spLocks noGrp="1"/>
          </p:cNvSpPr>
          <p:nvPr>
            <p:ph type="pic" sz="quarter" idx="35" hasCustomPrompt="1"/>
          </p:nvPr>
        </p:nvSpPr>
        <p:spPr>
          <a:xfrm>
            <a:off x="8812419" y="3552739"/>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Tree>
    <p:extLst>
      <p:ext uri="{BB962C8B-B14F-4D97-AF65-F5344CB8AC3E}">
        <p14:creationId xmlns:p14="http://schemas.microsoft.com/office/powerpoint/2010/main" val="2829556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with Subtitle">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CD92D281-07CD-478F-9BF5-BA7D43439A3D}"/>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1" name="Freeform 5">
            <a:extLst>
              <a:ext uri="{FF2B5EF4-FFF2-40B4-BE49-F238E27FC236}">
                <a16:creationId xmlns:a16="http://schemas.microsoft.com/office/drawing/2014/main" id="{B2C53265-8805-42B3-82B4-151EFBC42731}"/>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3" name="Freeform 5">
            <a:extLst>
              <a:ext uri="{FF2B5EF4-FFF2-40B4-BE49-F238E27FC236}">
                <a16:creationId xmlns:a16="http://schemas.microsoft.com/office/drawing/2014/main" id="{D0111EB4-98AF-4EB7-878B-31FD32A95141}"/>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4" name="Freeform 5">
            <a:extLst>
              <a:ext uri="{FF2B5EF4-FFF2-40B4-BE49-F238E27FC236}">
                <a16:creationId xmlns:a16="http://schemas.microsoft.com/office/drawing/2014/main" id="{33809002-30A9-49C0-BE36-B14DD1E4D872}"/>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15" name="Freeform 5">
            <a:extLst>
              <a:ext uri="{FF2B5EF4-FFF2-40B4-BE49-F238E27FC236}">
                <a16:creationId xmlns:a16="http://schemas.microsoft.com/office/drawing/2014/main" id="{FFD5C582-B212-4ADA-AB1B-0481AA39C3A9}"/>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noProof="0" dirty="0"/>
          </a:p>
        </p:txBody>
      </p:sp>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page title</a:t>
            </a:r>
          </a:p>
        </p:txBody>
      </p:sp>
      <p:sp>
        <p:nvSpPr>
          <p:cNvPr id="9" name="Subtitle 2">
            <a:extLst>
              <a:ext uri="{FF2B5EF4-FFF2-40B4-BE49-F238E27FC236}">
                <a16:creationId xmlns:a16="http://schemas.microsoft.com/office/drawing/2014/main" id="{E4633398-8EC3-417B-BEA6-101D8F224678}"/>
              </a:ext>
            </a:extLst>
          </p:cNvPr>
          <p:cNvSpPr>
            <a:spLocks noGrp="1"/>
          </p:cNvSpPr>
          <p:nvPr>
            <p:ph type="body" sz="quarter" idx="32" hasCustomPrompt="1"/>
          </p:nvPr>
        </p:nvSpPr>
        <p:spPr>
          <a:xfrm>
            <a:off x="431800" y="1008000"/>
            <a:ext cx="11339513" cy="360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 name="Comparison Left Placeholder 1">
            <a:extLst>
              <a:ext uri="{FF2B5EF4-FFF2-40B4-BE49-F238E27FC236}">
                <a16:creationId xmlns:a16="http://schemas.microsoft.com/office/drawing/2014/main" id="{9322B50D-6A7D-41C6-BA57-613BC231DF36}"/>
              </a:ext>
            </a:extLst>
          </p:cNvPr>
          <p:cNvSpPr>
            <a:spLocks noGrp="1"/>
          </p:cNvSpPr>
          <p:nvPr>
            <p:ph type="body" idx="1"/>
          </p:nvPr>
        </p:nvSpPr>
        <p:spPr>
          <a:xfrm>
            <a:off x="432000" y="1515834"/>
            <a:ext cx="5472000" cy="360000"/>
          </a:xfrm>
        </p:spPr>
        <p:txBody>
          <a:bodyPr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4" name="Content Placeholder 2">
            <a:extLst>
              <a:ext uri="{FF2B5EF4-FFF2-40B4-BE49-F238E27FC236}">
                <a16:creationId xmlns:a16="http://schemas.microsoft.com/office/drawing/2014/main" id="{9FD584DA-F775-47B8-A1D7-6556AD5FCBD2}"/>
              </a:ext>
            </a:extLst>
          </p:cNvPr>
          <p:cNvSpPr>
            <a:spLocks noGrp="1"/>
          </p:cNvSpPr>
          <p:nvPr>
            <p:ph sz="half" idx="2"/>
          </p:nvPr>
        </p:nvSpPr>
        <p:spPr>
          <a:xfrm>
            <a:off x="432000" y="2023668"/>
            <a:ext cx="5472000" cy="4168332"/>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mparison Left Placeholder 2">
            <a:extLst>
              <a:ext uri="{FF2B5EF4-FFF2-40B4-BE49-F238E27FC236}">
                <a16:creationId xmlns:a16="http://schemas.microsoft.com/office/drawing/2014/main" id="{78A963F8-6F6E-440E-B3B3-DDE13C083A36}"/>
              </a:ext>
            </a:extLst>
          </p:cNvPr>
          <p:cNvSpPr>
            <a:spLocks noGrp="1"/>
          </p:cNvSpPr>
          <p:nvPr>
            <p:ph type="body" sz="quarter" idx="13"/>
          </p:nvPr>
        </p:nvSpPr>
        <p:spPr>
          <a:xfrm>
            <a:off x="6300000" y="1516359"/>
            <a:ext cx="5472000" cy="358775"/>
          </a:xfrm>
        </p:spPr>
        <p:txBody>
          <a:bodyPr/>
          <a:lstStyle>
            <a:lvl1pPr marL="0" indent="0">
              <a:buNone/>
              <a:defRPr sz="2400" b="1"/>
            </a:lvl1pPr>
          </a:lstStyle>
          <a:p>
            <a:pPr lvl="0"/>
            <a:r>
              <a:rPr lang="en-US" noProof="0"/>
              <a:t>Edit Master text styles</a:t>
            </a:r>
          </a:p>
        </p:txBody>
      </p:sp>
      <p:sp>
        <p:nvSpPr>
          <p:cNvPr id="8" name="Text Placeholder 4">
            <a:extLst>
              <a:ext uri="{FF2B5EF4-FFF2-40B4-BE49-F238E27FC236}">
                <a16:creationId xmlns:a16="http://schemas.microsoft.com/office/drawing/2014/main" id="{DF0A5256-B267-47DA-858A-0F3867CB6139}"/>
              </a:ext>
            </a:extLst>
          </p:cNvPr>
          <p:cNvSpPr>
            <a:spLocks noGrp="1"/>
          </p:cNvSpPr>
          <p:nvPr>
            <p:ph type="body" sz="quarter" idx="12"/>
          </p:nvPr>
        </p:nvSpPr>
        <p:spPr>
          <a:xfrm>
            <a:off x="6299887" y="2020359"/>
            <a:ext cx="5472113" cy="4170891"/>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a:lstStyle/>
          <a:p>
            <a:r>
              <a:rPr lang="en-US" noProof="0"/>
              <a:t>RECAM SOLUTIONS PRIVATE LIMITED</a:t>
            </a:r>
            <a:endParaRPr lang="en-US" noProof="0" dirty="0"/>
          </a:p>
        </p:txBody>
      </p:sp>
      <p:sp>
        <p:nvSpPr>
          <p:cNvPr id="6" name="Slide Number Placeholder 5">
            <a:extLst>
              <a:ext uri="{FF2B5EF4-FFF2-40B4-BE49-F238E27FC236}">
                <a16:creationId xmlns:a16="http://schemas.microsoft.com/office/drawing/2014/main" id="{18733E7E-50D2-4F6C-9DF2-CF4C98C4B847}"/>
              </a:ext>
            </a:extLst>
          </p:cNvPr>
          <p:cNvSpPr>
            <a:spLocks noGrp="1"/>
          </p:cNvSpPr>
          <p:nvPr>
            <p:ph type="sldNum" sz="quarter" idx="33"/>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Tree>
    <p:extLst>
      <p:ext uri="{BB962C8B-B14F-4D97-AF65-F5344CB8AC3E}">
        <p14:creationId xmlns:p14="http://schemas.microsoft.com/office/powerpoint/2010/main" val="2509955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90ED7CE-A9D2-4D19-B978-56BFB74E657C}"/>
              </a:ext>
            </a:extLst>
          </p:cNvPr>
          <p:cNvSpPr>
            <a:spLocks noGrp="1"/>
          </p:cNvSpPr>
          <p:nvPr>
            <p:ph type="pic" sz="quarter" idx="14" hasCustomPrompt="1"/>
          </p:nvPr>
        </p:nvSpPr>
        <p:spPr>
          <a:xfrm>
            <a:off x="0" y="0"/>
            <a:ext cx="11771313" cy="6191250"/>
          </a:xfrm>
          <a:solidFill>
            <a:schemeClr val="bg1">
              <a:lumMod val="95000"/>
            </a:schemeClr>
          </a:solidFill>
        </p:spPr>
        <p:txBody>
          <a:bodyPr anchor="ct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a:lstStyle/>
          <a:p>
            <a:r>
              <a:rPr lang="en-US" noProof="0"/>
              <a:t>RECAM SOLUTIONS PRIVATE LIMITED</a:t>
            </a:r>
            <a:endParaRPr lang="en-US" noProof="0" dirty="0"/>
          </a:p>
        </p:txBody>
      </p:sp>
      <p:sp>
        <p:nvSpPr>
          <p:cNvPr id="2" name="Slide Number Placeholder 1">
            <a:extLst>
              <a:ext uri="{FF2B5EF4-FFF2-40B4-BE49-F238E27FC236}">
                <a16:creationId xmlns:a16="http://schemas.microsoft.com/office/drawing/2014/main" id="{8B3D119C-DBF5-4B4F-BE38-7BD7B5C8A5D0}"/>
              </a:ext>
            </a:extLst>
          </p:cNvPr>
          <p:cNvSpPr>
            <a:spLocks noGrp="1"/>
          </p:cNvSpPr>
          <p:nvPr>
            <p:ph type="sldNum" sz="quarter" idx="15"/>
          </p:nvPr>
        </p:nvSpPr>
        <p:spPr>
          <a:xfrm>
            <a:off x="11727656" y="6277243"/>
            <a:ext cx="464344" cy="400188"/>
          </a:xfrm>
          <a:prstGeom prst="roundRect">
            <a:avLst>
              <a:gd name="adj" fmla="val 9526"/>
            </a:avLst>
          </a:prstGeom>
        </p:spPr>
        <p:txBody>
          <a:bodyPr/>
          <a:lstStyle/>
          <a:p>
            <a:fld id="{19B51A1E-902D-48AF-9020-955120F399B6}" type="slidenum">
              <a:rPr lang="en-US" noProof="0" smtClean="0"/>
              <a:pPr/>
              <a:t>‹#›</a:t>
            </a:fld>
            <a:endParaRPr lang="en-US" noProof="0" dirty="0"/>
          </a:p>
        </p:txBody>
      </p:sp>
      <p:sp>
        <p:nvSpPr>
          <p:cNvPr id="6" name="Title 1">
            <a:extLst>
              <a:ext uri="{FF2B5EF4-FFF2-40B4-BE49-F238E27FC236}">
                <a16:creationId xmlns:a16="http://schemas.microsoft.com/office/drawing/2014/main" id="{BBC3BEE7-44AC-45BC-B4E7-93E3454EB83C}"/>
              </a:ext>
            </a:extLst>
          </p:cNvPr>
          <p:cNvSpPr>
            <a:spLocks noGrp="1"/>
          </p:cNvSpPr>
          <p:nvPr>
            <p:ph type="ctrTitle" hasCustomPrompt="1"/>
          </p:nvPr>
        </p:nvSpPr>
        <p:spPr>
          <a:xfrm>
            <a:off x="420687" y="5066452"/>
            <a:ext cx="4459766" cy="539345"/>
          </a:xfrm>
          <a:prstGeom prst="roundRect">
            <a:avLst>
              <a:gd name="adj" fmla="val 10086"/>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108000" rIns="180000" bIns="0" anchor="t"/>
          <a:lstStyle>
            <a:lvl1pPr algn="l">
              <a:lnSpc>
                <a:spcPct val="100000"/>
              </a:lnSpc>
              <a:defRPr sz="1800" b="0" spc="0">
                <a:solidFill>
                  <a:schemeClr val="bg1">
                    <a:lumMod val="95000"/>
                  </a:schemeClr>
                </a:solidFill>
                <a:latin typeface="+mn-lt"/>
              </a:defRPr>
            </a:lvl1pPr>
          </a:lstStyle>
          <a:p>
            <a:r>
              <a:rPr lang="en-US" noProof="0"/>
              <a:t>Enter your caption</a:t>
            </a:r>
          </a:p>
        </p:txBody>
      </p:sp>
    </p:spTree>
    <p:extLst>
      <p:ext uri="{BB962C8B-B14F-4D97-AF65-F5344CB8AC3E}">
        <p14:creationId xmlns:p14="http://schemas.microsoft.com/office/powerpoint/2010/main" val="1987784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11328000" cy="432000"/>
          </a:xfrm>
          <a:prstGeom prst="rect">
            <a:avLst/>
          </a:prstGeom>
        </p:spPr>
        <p:txBody>
          <a:bodyPr vert="horz" lIns="0" tIns="0" rIns="0" bIns="0" rtlCol="0" anchor="ctr">
            <a:noAutofit/>
          </a:bodyPr>
          <a:lstStyle/>
          <a:p>
            <a:r>
              <a:rPr lang="en-US" noProof="0"/>
              <a:t>Click to edit page title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512000"/>
            <a:ext cx="11328000" cy="4679250"/>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432000" y="6544372"/>
            <a:ext cx="5484930" cy="201532"/>
          </a:xfrm>
          <a:prstGeom prst="rect">
            <a:avLst/>
          </a:prstGeom>
          <a:noFill/>
        </p:spPr>
        <p:txBody>
          <a:bodyPr vert="horz" lIns="0" tIns="0" rIns="0" bIns="0" rtlCol="0" anchor="ctr"/>
          <a:lstStyle>
            <a:lvl1pPr algn="l">
              <a:defRPr sz="1200">
                <a:solidFill>
                  <a:schemeClr val="tx1">
                    <a:lumMod val="75000"/>
                    <a:lumOff val="25000"/>
                  </a:schemeClr>
                </a:solidFill>
              </a:defRPr>
            </a:lvl1pPr>
          </a:lstStyle>
          <a:p>
            <a:r>
              <a:rPr lang="en-US" noProof="0" dirty="0"/>
              <a:t>RECAM SOLUTIONS PRIVATE LIMITED</a:t>
            </a:r>
          </a:p>
        </p:txBody>
      </p:sp>
      <p:pic>
        <p:nvPicPr>
          <p:cNvPr id="4" name="Picture 3"/>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0074939" y="6182974"/>
            <a:ext cx="1720821" cy="675026"/>
          </a:xfrm>
          <a:prstGeom prst="rect">
            <a:avLst/>
          </a:prstGeom>
        </p:spPr>
      </p:pic>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62" r:id="rId3"/>
    <p:sldLayoutId id="2147483663" r:id="rId4"/>
    <p:sldLayoutId id="2147483658" r:id="rId5"/>
    <p:sldLayoutId id="2147483665" r:id="rId6"/>
    <p:sldLayoutId id="2147483666" r:id="rId7"/>
    <p:sldLayoutId id="2147483659" r:id="rId8"/>
    <p:sldLayoutId id="2147483660" r:id="rId9"/>
    <p:sldLayoutId id="2147483664" r:id="rId10"/>
    <p:sldLayoutId id="2147483656" r:id="rId11"/>
    <p:sldLayoutId id="2147483657" r:id="rId12"/>
    <p:sldLayoutId id="2147483667" r:id="rId13"/>
    <p:sldLayoutId id="2147483668" r:id="rId14"/>
    <p:sldLayoutId id="2147483650" r:id="rId15"/>
    <p:sldLayoutId id="2147483652" r:id="rId16"/>
    <p:sldLayoutId id="2147483669" r:id="rId17"/>
    <p:sldLayoutId id="2147483671" r:id="rId18"/>
    <p:sldLayoutId id="2147483672" r:id="rId19"/>
    <p:sldLayoutId id="2147483670" r:id="rId20"/>
    <p:sldLayoutId id="2147483673" r:id="rId21"/>
    <p:sldLayoutId id="2147483655" r:id="rId22"/>
  </p:sldLayoutIdLst>
  <p:hf sldNum="0" hd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2"/>
          <a:srcRect l="16274" r="16274"/>
          <a:stretch/>
        </p:blipFill>
        <p:spPr/>
      </p:pic>
      <p:sp>
        <p:nvSpPr>
          <p:cNvPr id="24" name="TextBox 23">
            <a:extLst>
              <a:ext uri="{FF2B5EF4-FFF2-40B4-BE49-F238E27FC236}">
                <a16:creationId xmlns:a16="http://schemas.microsoft.com/office/drawing/2014/main" id="{993B1474-02E3-4509-B5C5-84427653BA68}"/>
              </a:ext>
              <a:ext uri="{C183D7F6-B498-43B3-948B-1728B52AA6E4}">
                <adec:decorative xmlns:adec="http://schemas.microsoft.com/office/drawing/2017/decorative" val="1"/>
              </a:ext>
            </a:extLst>
          </p:cNvPr>
          <p:cNvSpPr txBox="1">
            <a:spLocks/>
          </p:cNvSpPr>
          <p:nvPr/>
        </p:nvSpPr>
        <p:spPr>
          <a:xfrm>
            <a:off x="11387102" y="1846217"/>
            <a:ext cx="804898" cy="1445623"/>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endParaRPr lang="en-US" dirty="0"/>
          </a:p>
        </p:txBody>
      </p:sp>
      <p:sp>
        <p:nvSpPr>
          <p:cNvPr id="18" name="Isosceles Triangle 17">
            <a:extLst>
              <a:ext uri="{FF2B5EF4-FFF2-40B4-BE49-F238E27FC236}">
                <a16:creationId xmlns:a16="http://schemas.microsoft.com/office/drawing/2014/main" id="{FAB4748B-F532-4C70-827A-5FEA8C084327}"/>
              </a:ext>
              <a:ext uri="{C183D7F6-B498-43B3-948B-1728B52AA6E4}">
                <adec:decorative xmlns:adec="http://schemas.microsoft.com/office/drawing/2017/decorative" val="1"/>
              </a:ext>
            </a:extLst>
          </p:cNvPr>
          <p:cNvSpPr/>
          <p:nvPr/>
        </p:nvSpPr>
        <p:spPr>
          <a:xfrm rot="10800000">
            <a:off x="11387101" y="2840742"/>
            <a:ext cx="497957"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a:xfrm>
            <a:off x="4937760" y="1367247"/>
            <a:ext cx="6947299" cy="1497874"/>
          </a:xfrm>
        </p:spPr>
        <p:txBody>
          <a:bodyPr/>
          <a:lstStyle/>
          <a:p>
            <a:pPr>
              <a:lnSpc>
                <a:spcPts val="4500"/>
              </a:lnSpc>
              <a:spcAft>
                <a:spcPts val="1200"/>
              </a:spcAft>
            </a:pPr>
            <a:r>
              <a:rPr lang="en-US" dirty="0"/>
              <a:t>Lease  Term</a:t>
            </a:r>
          </a:p>
        </p:txBody>
      </p:sp>
      <p:sp>
        <p:nvSpPr>
          <p:cNvPr id="9" name="Footer Placeholder 8"/>
          <p:cNvSpPr>
            <a:spLocks noGrp="1"/>
          </p:cNvSpPr>
          <p:nvPr>
            <p:ph type="ftr" sz="quarter" idx="11"/>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409167464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Term</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8"/>
            <a:ext cx="10378985" cy="1785104"/>
          </a:xfrm>
          <a:prstGeom prst="rect">
            <a:avLst/>
          </a:prstGeom>
          <a:noFill/>
        </p:spPr>
        <p:txBody>
          <a:bodyPr wrap="square">
            <a:spAutoFit/>
          </a:bodyPr>
          <a:lstStyle/>
          <a:p>
            <a:r>
              <a:rPr lang="en-US" sz="2200" b="1" u="sng" dirty="0">
                <a:latin typeface="Amaranth" panose="02000503050000020004" pitchFamily="2" charset="0"/>
              </a:rPr>
              <a:t>Future term</a:t>
            </a:r>
            <a:r>
              <a:rPr lang="en-US" sz="2200" dirty="0">
                <a:latin typeface="Amaranth" panose="02000503050000020004" pitchFamily="2" charset="0"/>
              </a:rPr>
              <a:t> is the period which has not begun and it is after the Current term. (</a:t>
            </a:r>
            <a:r>
              <a:rPr lang="en-US" sz="2200" dirty="0" err="1">
                <a:latin typeface="Amaranth" panose="02000503050000020004" pitchFamily="2" charset="0"/>
              </a:rPr>
              <a:t>i.e</a:t>
            </a:r>
            <a:r>
              <a:rPr lang="en-US" sz="2200" dirty="0">
                <a:latin typeface="Amaranth" panose="02000503050000020004" pitchFamily="2" charset="0"/>
              </a:rPr>
              <a:t>) Option term.</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This future term is yet to be exercised by the parties, but has the option to extend for further periods.</a:t>
            </a:r>
          </a:p>
        </p:txBody>
      </p:sp>
    </p:spTree>
    <p:extLst>
      <p:ext uri="{BB962C8B-B14F-4D97-AF65-F5344CB8AC3E}">
        <p14:creationId xmlns:p14="http://schemas.microsoft.com/office/powerpoint/2010/main" val="15359039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0479" b="10479"/>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Tenancy Gap</a:t>
            </a:r>
          </a:p>
        </p:txBody>
      </p:sp>
    </p:spTree>
    <p:extLst>
      <p:ext uri="{BB962C8B-B14F-4D97-AF65-F5344CB8AC3E}">
        <p14:creationId xmlns:p14="http://schemas.microsoft.com/office/powerpoint/2010/main" val="1068046078"/>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Tenancy Gap</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21"/>
            <a:ext cx="10378985" cy="3816429"/>
          </a:xfrm>
          <a:prstGeom prst="rect">
            <a:avLst/>
          </a:prstGeom>
          <a:noFill/>
        </p:spPr>
        <p:txBody>
          <a:bodyPr wrap="square">
            <a:spAutoFit/>
          </a:bodyPr>
          <a:lstStyle/>
          <a:p>
            <a:r>
              <a:rPr lang="en-US" sz="2200" dirty="0">
                <a:latin typeface="Amaranth" panose="02000503050000020004" pitchFamily="2" charset="0"/>
              </a:rPr>
              <a:t>If the initial lease is available and it is further renewed through Amendments/Renewal Lease and if a gap exists or term details are missing in between the original expiration date and renewal term start date, it is called tenancy gap, which should be noted to client based on the requirement.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Example: Lease is for 12 months from April 1, 2022 to March 31, 2023.</a:t>
            </a:r>
          </a:p>
          <a:p>
            <a:pPr marL="342900" indent="-342900">
              <a:buFont typeface="Arial" panose="020B0604020202020204" pitchFamily="34" charset="0"/>
              <a:buChar char="•"/>
            </a:pPr>
            <a:r>
              <a:rPr lang="en-US" sz="2200" dirty="0">
                <a:latin typeface="Amaranth" panose="02000503050000020004" pitchFamily="2" charset="0"/>
              </a:rPr>
              <a:t>Per 1st Amendment the term is extended from January 1, 2024 to December 31, 2024.</a:t>
            </a:r>
          </a:p>
          <a:p>
            <a:pPr marL="342900" indent="-342900">
              <a:buFont typeface="Arial" panose="020B0604020202020204" pitchFamily="34" charset="0"/>
              <a:buChar char="•"/>
            </a:pPr>
            <a:r>
              <a:rPr lang="en-US" sz="2200" dirty="0">
                <a:latin typeface="Amaranth" panose="02000503050000020004" pitchFamily="2" charset="0"/>
              </a:rPr>
              <a:t>Tenancy Gap Exist from April 1, 2023 to December 31, 2023. </a:t>
            </a:r>
          </a:p>
          <a:p>
            <a:pPr marL="342900" indent="-342900">
              <a:buFont typeface="Arial" panose="020B0604020202020204" pitchFamily="34" charset="0"/>
              <a:buChar char="•"/>
            </a:pPr>
            <a:endParaRPr lang="en-US" sz="2200" dirty="0">
              <a:latin typeface="Amaranth" panose="02000503050000020004" pitchFamily="2" charset="0"/>
            </a:endParaRPr>
          </a:p>
          <a:p>
            <a:endParaRPr lang="en-US" sz="2200" dirty="0">
              <a:latin typeface="Amaranth" panose="02000503050000020004" pitchFamily="2" charset="0"/>
            </a:endParaRPr>
          </a:p>
        </p:txBody>
      </p:sp>
    </p:spTree>
    <p:extLst>
      <p:ext uri="{BB962C8B-B14F-4D97-AF65-F5344CB8AC3E}">
        <p14:creationId xmlns:p14="http://schemas.microsoft.com/office/powerpoint/2010/main" val="2918653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0573" b="10573"/>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a:latin typeface="Amaranth" panose="02000503050000020004" pitchFamily="2" charset="0"/>
              </a:rPr>
              <a:t>Leasing Cycle</a:t>
            </a:r>
            <a:endParaRPr lang="en-IN" sz="2800" b="1" dirty="0">
              <a:latin typeface="Amaranth" panose="02000503050000020004" pitchFamily="2" charset="0"/>
            </a:endParaRPr>
          </a:p>
        </p:txBody>
      </p:sp>
    </p:spTree>
    <p:extLst>
      <p:ext uri="{BB962C8B-B14F-4D97-AF65-F5344CB8AC3E}">
        <p14:creationId xmlns:p14="http://schemas.microsoft.com/office/powerpoint/2010/main" val="2188597223"/>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US" sz="3200" b="1" dirty="0">
                <a:latin typeface="Amaranth" panose="02000503050000020004" pitchFamily="2" charset="0"/>
              </a:rPr>
              <a:t>Leasing Cycle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21"/>
            <a:ext cx="10378985" cy="3816429"/>
          </a:xfrm>
          <a:prstGeom prst="rect">
            <a:avLst/>
          </a:prstGeom>
          <a:noFill/>
        </p:spPr>
        <p:txBody>
          <a:bodyPr wrap="square">
            <a:spAutoFit/>
          </a:bodyPr>
          <a:lstStyle/>
          <a:p>
            <a:pPr marL="342900" indent="-342900">
              <a:buFont typeface="Arial" panose="020B0604020202020204" pitchFamily="34" charset="0"/>
              <a:buChar char="•"/>
            </a:pPr>
            <a:r>
              <a:rPr lang="en-US" sz="2200" dirty="0">
                <a:latin typeface="Amaranth" panose="02000503050000020004" pitchFamily="2" charset="0"/>
              </a:rPr>
              <a:t>The Lease term or any renewal periods will be defined during the Lease negotiation between the parties and after the mutual agreement they enter into contract for the agreed defined term. </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The Lease will be effective from the date of Commencement to expiration date.</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For the agreed Lease period, the parties will be binding for all obligations.</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After the expiration of the Lease, again the re-negotiation for renewal of Lease will take place to suit the business requirement, if required based on parties mutual consent.</a:t>
            </a:r>
          </a:p>
        </p:txBody>
      </p:sp>
    </p:spTree>
    <p:extLst>
      <p:ext uri="{BB962C8B-B14F-4D97-AF65-F5344CB8AC3E}">
        <p14:creationId xmlns:p14="http://schemas.microsoft.com/office/powerpoint/2010/main" val="186278394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1887" b="11887"/>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Attributes</a:t>
            </a:r>
          </a:p>
        </p:txBody>
      </p:sp>
    </p:spTree>
    <p:extLst>
      <p:ext uri="{BB962C8B-B14F-4D97-AF65-F5344CB8AC3E}">
        <p14:creationId xmlns:p14="http://schemas.microsoft.com/office/powerpoint/2010/main" val="2046135977"/>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US" sz="3200" b="1" dirty="0">
                <a:latin typeface="Amaranth" panose="02000503050000020004" pitchFamily="2" charset="0"/>
              </a:rPr>
              <a:t>Importance of Attributes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21"/>
            <a:ext cx="10378985" cy="3816429"/>
          </a:xfrm>
          <a:prstGeom prst="rect">
            <a:avLst/>
          </a:prstGeom>
          <a:noFill/>
        </p:spPr>
        <p:txBody>
          <a:bodyPr wrap="square">
            <a:spAutoFit/>
          </a:bodyPr>
          <a:lstStyle/>
          <a:p>
            <a:pPr marL="342900" indent="-342900">
              <a:buFont typeface="Arial" panose="020B0604020202020204" pitchFamily="34" charset="0"/>
              <a:buChar char="•"/>
            </a:pPr>
            <a:r>
              <a:rPr lang="en-US" sz="2200" dirty="0">
                <a:latin typeface="Amaranth" panose="02000503050000020004" pitchFamily="2" charset="0"/>
              </a:rPr>
              <a:t>If the Lease term/option term dates are incorrect, then the Lease will start and end on the different period and the Lease will be null and void if it doesn’t commence or terminate on the right period.</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Lease term and its associated dates are very important as the parties are obliged to fulfill all terms and conditions during such period.</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Lease dates to be calculated or arrived correctly, as all the Rent and other payments to be made on the actual due date otherwise the Tenant will make payment from a different period which is incorrect or will incur penalty for late payment.</a:t>
            </a:r>
          </a:p>
        </p:txBody>
      </p:sp>
    </p:spTree>
    <p:extLst>
      <p:ext uri="{BB962C8B-B14F-4D97-AF65-F5344CB8AC3E}">
        <p14:creationId xmlns:p14="http://schemas.microsoft.com/office/powerpoint/2010/main" val="9627760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US" sz="3200" b="1" dirty="0">
                <a:latin typeface="Amaranth" panose="02000503050000020004" pitchFamily="2" charset="0"/>
              </a:rPr>
              <a:t>Importance of Attributes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21"/>
            <a:ext cx="10378985" cy="2800767"/>
          </a:xfrm>
          <a:prstGeom prst="rect">
            <a:avLst/>
          </a:prstGeom>
          <a:noFill/>
        </p:spPr>
        <p:txBody>
          <a:bodyPr wrap="square">
            <a:spAutoFit/>
          </a:bodyPr>
          <a:lstStyle/>
          <a:p>
            <a:pPr marL="342900" indent="-342900">
              <a:buFont typeface="Arial" panose="020B0604020202020204" pitchFamily="34" charset="0"/>
              <a:buChar char="•"/>
            </a:pPr>
            <a:r>
              <a:rPr lang="en-US" sz="2200" dirty="0">
                <a:latin typeface="Amaranth" panose="02000503050000020004" pitchFamily="2" charset="0"/>
              </a:rPr>
              <a:t>We need to calculate payment dates for expenses (Rent, </a:t>
            </a:r>
            <a:r>
              <a:rPr lang="en-US" sz="2200" dirty="0" err="1">
                <a:latin typeface="Amaranth" panose="02000503050000020004" pitchFamily="2" charset="0"/>
              </a:rPr>
              <a:t>Opex</a:t>
            </a:r>
            <a:r>
              <a:rPr lang="en-US" sz="2200" dirty="0">
                <a:latin typeface="Amaranth" panose="02000503050000020004" pitchFamily="2" charset="0"/>
              </a:rPr>
              <a:t>, taxes and other expenses) based on the definitions of respective terms such as Lease Year, Fiscal Year and Calendar Year as given in the Lease. Failing to do so can result in accounting mistakes.</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The option dates are equally important, as the Tenant needs to know on which day the notice to be provided for exercising the option, otherwise the options dates will get expire and Tenant will not be able to avail such options. </a:t>
            </a:r>
          </a:p>
        </p:txBody>
      </p:sp>
    </p:spTree>
    <p:extLst>
      <p:ext uri="{BB962C8B-B14F-4D97-AF65-F5344CB8AC3E}">
        <p14:creationId xmlns:p14="http://schemas.microsoft.com/office/powerpoint/2010/main" val="24743907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Month/Calendar Month/Full Calendar Month/Year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71268"/>
            <a:ext cx="10378985" cy="4154984"/>
          </a:xfrm>
          <a:prstGeom prst="rect">
            <a:avLst/>
          </a:prstGeom>
          <a:noFill/>
        </p:spPr>
        <p:txBody>
          <a:bodyPr wrap="square">
            <a:spAutoFit/>
          </a:bodyPr>
          <a:lstStyle/>
          <a:p>
            <a:r>
              <a:rPr lang="en-US" sz="2400" b="1" u="sng" dirty="0">
                <a:latin typeface="Amaranth" panose="02000503050000020004" pitchFamily="2" charset="0"/>
              </a:rPr>
              <a:t>Month/Calendar Month</a:t>
            </a:r>
            <a:r>
              <a:rPr lang="en-US" sz="2400" dirty="0">
                <a:latin typeface="Amaranth" panose="02000503050000020004" pitchFamily="2" charset="0"/>
              </a:rPr>
              <a:t>: It is a 30 or 31 day period.</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If the day starts on the first day of the month, it will end on the last day of the month either 30th or 31st. </a:t>
            </a:r>
          </a:p>
          <a:p>
            <a:pPr marL="342900" indent="-342900">
              <a:buFont typeface="Arial" panose="020B0604020202020204" pitchFamily="34" charset="0"/>
              <a:buChar char="•"/>
            </a:pPr>
            <a:endParaRPr lang="en-US" sz="2400" dirty="0">
              <a:latin typeface="Amaranth" panose="02000503050000020004" pitchFamily="2" charset="0"/>
            </a:endParaRPr>
          </a:p>
          <a:p>
            <a:r>
              <a:rPr lang="en-US" sz="2400" dirty="0">
                <a:latin typeface="Amaranth" panose="02000503050000020004" pitchFamily="2" charset="0"/>
              </a:rPr>
              <a:t>	Example: April 1st 2024 – April 30th 2024</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If the day starts on middle of the month, then it ends on a day before the start date on the following month. </a:t>
            </a:r>
          </a:p>
          <a:p>
            <a:endParaRPr lang="en-US" sz="2400" dirty="0">
              <a:latin typeface="Amaranth" panose="02000503050000020004" pitchFamily="2" charset="0"/>
            </a:endParaRPr>
          </a:p>
          <a:p>
            <a:r>
              <a:rPr lang="en-US" sz="2400" dirty="0">
                <a:latin typeface="Amaranth" panose="02000503050000020004" pitchFamily="2" charset="0"/>
              </a:rPr>
              <a:t>	Example April 14th 2024 – May 13th 2024</a:t>
            </a:r>
          </a:p>
        </p:txBody>
      </p:sp>
    </p:spTree>
    <p:extLst>
      <p:ext uri="{BB962C8B-B14F-4D97-AF65-F5344CB8AC3E}">
        <p14:creationId xmlns:p14="http://schemas.microsoft.com/office/powerpoint/2010/main" val="15627297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Month/Calendar Month/Full Calendar Month/Year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4524315"/>
          </a:xfrm>
          <a:prstGeom prst="rect">
            <a:avLst/>
          </a:prstGeom>
          <a:noFill/>
        </p:spPr>
        <p:txBody>
          <a:bodyPr wrap="square">
            <a:spAutoFit/>
          </a:bodyPr>
          <a:lstStyle/>
          <a:p>
            <a:r>
              <a:rPr lang="en-US" sz="2400" b="1" u="sng" dirty="0">
                <a:latin typeface="Amaranth" panose="02000503050000020004" pitchFamily="2" charset="0"/>
              </a:rPr>
              <a:t>Full Calendar Month</a:t>
            </a:r>
            <a:r>
              <a:rPr lang="en-US" sz="2400" dirty="0">
                <a:latin typeface="Amaranth" panose="02000503050000020004" pitchFamily="2" charset="0"/>
              </a:rPr>
              <a:t>:  It is the complete 30 or 31 days in the calendar month.</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If the day starts on the first of the month it will end on the last day of the current month.  Example:  April 1st 2024 – April 30th 2024</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If the day starts on the middle of the month it will end on the last day of the next month.  Example:  April 14th 2024 – May 31st 2024.</a:t>
            </a:r>
          </a:p>
          <a:p>
            <a:endParaRPr lang="en-US" sz="2400" dirty="0">
              <a:latin typeface="Amaranth" panose="02000503050000020004" pitchFamily="2" charset="0"/>
            </a:endParaRPr>
          </a:p>
          <a:p>
            <a:r>
              <a:rPr lang="en-US" sz="2400" b="1" u="sng" dirty="0">
                <a:latin typeface="Amaranth" panose="02000503050000020004" pitchFamily="2" charset="0"/>
              </a:rPr>
              <a:t>Year</a:t>
            </a:r>
            <a:r>
              <a:rPr lang="en-US" sz="2400" dirty="0">
                <a:latin typeface="Amaranth" panose="02000503050000020004" pitchFamily="2" charset="0"/>
              </a:rPr>
              <a:t> is a consecutive 12 month period</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Example:  April 1st 2024 – March 31st 2025</a:t>
            </a:r>
          </a:p>
          <a:p>
            <a:pPr marL="342900" indent="-342900">
              <a:buFont typeface="Arial" panose="020B0604020202020204" pitchFamily="34" charset="0"/>
              <a:buChar char="•"/>
            </a:pPr>
            <a:r>
              <a:rPr lang="en-US" sz="2400" dirty="0">
                <a:latin typeface="Amaranth" panose="02000503050000020004" pitchFamily="2" charset="0"/>
              </a:rPr>
              <a:t>Example:  April 14th 2024 – April 13th 2025</a:t>
            </a:r>
          </a:p>
        </p:txBody>
      </p:sp>
    </p:spTree>
    <p:extLst>
      <p:ext uri="{BB962C8B-B14F-4D97-AF65-F5344CB8AC3E}">
        <p14:creationId xmlns:p14="http://schemas.microsoft.com/office/powerpoint/2010/main" val="23674141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8" end="8"/>
                                            </p:txEl>
                                          </p:spTgt>
                                        </p:tgtEl>
                                        <p:attrNameLst>
                                          <p:attrName>style.visibility</p:attrName>
                                        </p:attrNameLst>
                                      </p:cBhvr>
                                      <p:to>
                                        <p:strVal val="visible"/>
                                      </p:to>
                                    </p:set>
                                    <p:anim calcmode="lin" valueType="num">
                                      <p:cBhvr additive="base">
                                        <p:cTn id="49"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xEl>
                                              <p:pRg st="9" end="9"/>
                                            </p:txEl>
                                          </p:spTgt>
                                        </p:tgtEl>
                                        <p:attrNameLst>
                                          <p:attrName>style.visibility</p:attrName>
                                        </p:attrNameLst>
                                      </p:cBhvr>
                                      <p:to>
                                        <p:strVal val="visible"/>
                                      </p:to>
                                    </p:set>
                                    <p:anim calcmode="lin" valueType="num">
                                      <p:cBhvr additive="base">
                                        <p:cTn id="55"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E5080DE-E46D-7494-2B8A-95CFFCB40015}"/>
              </a:ext>
            </a:extLst>
          </p:cNvPr>
          <p:cNvSpPr txBox="1"/>
          <p:nvPr/>
        </p:nvSpPr>
        <p:spPr>
          <a:xfrm>
            <a:off x="432000" y="431999"/>
            <a:ext cx="3932237" cy="1600199"/>
          </a:xfrm>
          <a:prstGeom prst="rect">
            <a:avLst/>
          </a:prstGeom>
        </p:spPr>
        <p:txBody>
          <a:bodyPr vert="horz" lIns="0" tIns="0" rIns="0" bIns="0" rtlCol="0" anchor="b">
            <a:normAutofit/>
          </a:bodyPr>
          <a:lstStyle/>
          <a:p>
            <a:pPr>
              <a:lnSpc>
                <a:spcPct val="90000"/>
              </a:lnSpc>
              <a:spcBef>
                <a:spcPct val="0"/>
              </a:spcBef>
              <a:spcAft>
                <a:spcPts val="600"/>
              </a:spcAft>
            </a:pPr>
            <a:r>
              <a:rPr lang="en-US" sz="4400" b="1" kern="1200" dirty="0">
                <a:solidFill>
                  <a:schemeClr val="tx1">
                    <a:lumMod val="75000"/>
                    <a:lumOff val="25000"/>
                  </a:schemeClr>
                </a:solidFill>
                <a:latin typeface="Amaranth" panose="02000503050000020004" pitchFamily="2" charset="0"/>
                <a:ea typeface="+mj-ea"/>
                <a:cs typeface="+mj-cs"/>
              </a:rPr>
              <a:t>Synopsis</a:t>
            </a:r>
          </a:p>
        </p:txBody>
      </p:sp>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a:xfrm>
            <a:off x="432000" y="6544372"/>
            <a:ext cx="5484930" cy="201532"/>
          </a:xfrm>
        </p:spPr>
        <p:txBody>
          <a:bodyPr vert="horz" lIns="0" tIns="0" rIns="0" bIns="0" rtlCol="0" anchor="ctr">
            <a:normAutofit/>
          </a:bodyPr>
          <a:lstStyle/>
          <a:p>
            <a:pPr>
              <a:spcAft>
                <a:spcPts val="600"/>
              </a:spcAft>
            </a:pPr>
            <a:r>
              <a:rPr lang="en-US" kern="1200">
                <a:latin typeface="+mn-lt"/>
                <a:ea typeface="+mn-ea"/>
                <a:cs typeface="+mn-cs"/>
              </a:rPr>
              <a:t>RECAM SOLUTIONS PRIVATE LIMITED</a:t>
            </a:r>
          </a:p>
        </p:txBody>
      </p:sp>
      <p:sp>
        <p:nvSpPr>
          <p:cNvPr id="22" name="TextBox 21">
            <a:extLst>
              <a:ext uri="{FF2B5EF4-FFF2-40B4-BE49-F238E27FC236}">
                <a16:creationId xmlns:a16="http://schemas.microsoft.com/office/drawing/2014/main" id="{7CC6DF2C-ECC9-7422-B6EB-D586EC485CCF}"/>
              </a:ext>
            </a:extLst>
          </p:cNvPr>
          <p:cNvSpPr txBox="1"/>
          <p:nvPr/>
        </p:nvSpPr>
        <p:spPr>
          <a:xfrm>
            <a:off x="434062" y="2134300"/>
            <a:ext cx="3932237" cy="3811588"/>
          </a:xfrm>
          <a:prstGeom prst="rect">
            <a:avLst/>
          </a:prstGeom>
        </p:spPr>
        <p:txBody>
          <a:bodyPr vert="horz" lIns="0" tIns="0" rIns="0" bIns="0" rtlCol="0">
            <a:normAutofit/>
          </a:bodyPr>
          <a:lstStyle/>
          <a:p>
            <a:pPr>
              <a:lnSpc>
                <a:spcPct val="90000"/>
              </a:lnSpc>
              <a:spcBef>
                <a:spcPts val="1000"/>
              </a:spcBef>
            </a:pPr>
            <a:r>
              <a:rPr lang="en-US" sz="1600" kern="1200">
                <a:solidFill>
                  <a:schemeClr val="tx1">
                    <a:lumMod val="75000"/>
                    <a:lumOff val="25000"/>
                  </a:schemeClr>
                </a:solidFill>
                <a:latin typeface="+mn-lt"/>
                <a:ea typeface="+mn-ea"/>
                <a:cs typeface="+mn-cs"/>
              </a:rPr>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5183188" y="926522"/>
            <a:ext cx="6544468" cy="5513889"/>
          </a:xfrm>
          <a:prstGeom prst="rect">
            <a:avLst/>
          </a:prstGeom>
        </p:spPr>
        <p:txBody>
          <a:bodyPr vert="horz" lIns="0" tIns="0" rIns="0" bIns="0" rtlCol="0">
            <a:normAutofit/>
          </a:bodyPr>
          <a:lstStyle/>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Introduction</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Lease Dates</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Tenancy Gap</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Leasing Cycle</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Attributes</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Different Term Types</a:t>
            </a:r>
          </a:p>
          <a:p>
            <a:pPr marL="266700" indent="-266700">
              <a:lnSpc>
                <a:spcPct val="90000"/>
              </a:lnSpc>
              <a:spcBef>
                <a:spcPts val="1000"/>
              </a:spcBef>
              <a:buFont typeface="Arial" panose="020B0604020202020204" pitchFamily="34" charset="0"/>
              <a:buChar char="•"/>
            </a:pPr>
            <a:r>
              <a:rPr lang="en-US" sz="3200" b="1" dirty="0">
                <a:solidFill>
                  <a:schemeClr val="tx1">
                    <a:lumMod val="75000"/>
                    <a:lumOff val="25000"/>
                  </a:schemeClr>
                </a:solidFill>
                <a:latin typeface="Amaranth" panose="02000503050000020004" pitchFamily="2" charset="0"/>
              </a:rPr>
              <a:t>Importance in Operations</a:t>
            </a:r>
          </a:p>
        </p:txBody>
      </p:sp>
    </p:spTree>
    <p:extLst>
      <p:ext uri="{BB962C8B-B14F-4D97-AF65-F5344CB8AC3E}">
        <p14:creationId xmlns:p14="http://schemas.microsoft.com/office/powerpoint/2010/main" val="1841668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Lease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3785652"/>
          </a:xfrm>
          <a:prstGeom prst="rect">
            <a:avLst/>
          </a:prstGeom>
          <a:noFill/>
        </p:spPr>
        <p:txBody>
          <a:bodyPr wrap="square">
            <a:spAutoFit/>
          </a:bodyPr>
          <a:lstStyle/>
          <a:p>
            <a:pPr marL="342900" lvl="0" indent="-342900">
              <a:buFont typeface="Arial" panose="020B0604020202020204" pitchFamily="34" charset="0"/>
              <a:buChar char="•"/>
            </a:pPr>
            <a:r>
              <a:rPr lang="en-US" sz="2400" dirty="0">
                <a:latin typeface="Amaranth" panose="02000503050000020004" pitchFamily="2" charset="0"/>
              </a:rPr>
              <a:t>It is defined as any consecutive 12 month period as given in the Lease. </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Landlord may require the Calculations of Rent payments dates or the Term period, based on the defined Lease Year period in the Lease Agreements.</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We need to apply the Lease Year definition wherever the Lease Year is specified, not on any other terms.</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Lease Year definition may differ from each Lease to Lease as it is defined by Landlord.</a:t>
            </a:r>
          </a:p>
        </p:txBody>
      </p:sp>
    </p:spTree>
    <p:extLst>
      <p:ext uri="{BB962C8B-B14F-4D97-AF65-F5344CB8AC3E}">
        <p14:creationId xmlns:p14="http://schemas.microsoft.com/office/powerpoint/2010/main" val="20532128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Lease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3416320"/>
          </a:xfrm>
          <a:prstGeom prst="rect">
            <a:avLst/>
          </a:prstGeom>
          <a:noFill/>
        </p:spPr>
        <p:txBody>
          <a:bodyPr wrap="square">
            <a:spAutoFit/>
          </a:bodyPr>
          <a:lstStyle/>
          <a:p>
            <a:pPr lvl="0"/>
            <a:r>
              <a:rPr lang="en-US" sz="2400" dirty="0">
                <a:latin typeface="Amaranth" panose="02000503050000020004" pitchFamily="2" charset="0"/>
              </a:rPr>
              <a:t>Any period which is less than a lease year or 12 consecutive months is known as Partial Lease Year. This partial Lease Year may occur either in the beginning or ending of the Lease. We need to apply and calculate the Lease Year dates based on the definition given in the Lease.</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Partial Lease Year Beginning</a:t>
            </a:r>
          </a:p>
          <a:p>
            <a:pPr marL="342900" lvl="0" indent="-342900">
              <a:buFont typeface="Arial" panose="020B0604020202020204" pitchFamily="34" charset="0"/>
              <a:buChar char="•"/>
            </a:pPr>
            <a:endParaRPr lang="en-US" sz="2400" dirty="0">
              <a:latin typeface="Amaranth" panose="02000503050000020004" pitchFamily="2" charset="0"/>
            </a:endParaRPr>
          </a:p>
          <a:p>
            <a:pPr marL="342900" lvl="0" indent="-342900">
              <a:buFont typeface="Arial" panose="020B0604020202020204" pitchFamily="34" charset="0"/>
              <a:buChar char="•"/>
            </a:pPr>
            <a:r>
              <a:rPr lang="en-US" sz="2400" dirty="0">
                <a:latin typeface="Amaranth" panose="02000503050000020004" pitchFamily="2" charset="0"/>
              </a:rPr>
              <a:t>Partial Lease Year Ending</a:t>
            </a:r>
          </a:p>
          <a:p>
            <a:pPr marL="342900" lvl="0" indent="-342900">
              <a:buFont typeface="Arial" panose="020B0604020202020204" pitchFamily="34" charset="0"/>
              <a:buChar char="•"/>
            </a:pPr>
            <a:endParaRPr lang="en-US" sz="2400" dirty="0">
              <a:latin typeface="Amaranth" panose="02000503050000020004" pitchFamily="2" charset="0"/>
            </a:endParaRPr>
          </a:p>
        </p:txBody>
      </p:sp>
    </p:spTree>
    <p:extLst>
      <p:ext uri="{BB962C8B-B14F-4D97-AF65-F5344CB8AC3E}">
        <p14:creationId xmlns:p14="http://schemas.microsoft.com/office/powerpoint/2010/main" val="33660875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Lease Year - Example</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4832092"/>
          </a:xfrm>
          <a:prstGeom prst="rect">
            <a:avLst/>
          </a:prstGeom>
          <a:noFill/>
        </p:spPr>
        <p:txBody>
          <a:bodyPr wrap="square">
            <a:spAutoFit/>
          </a:bodyPr>
          <a:lstStyle/>
          <a:p>
            <a:pPr lvl="0"/>
            <a:r>
              <a:rPr lang="en-US" sz="2200" dirty="0">
                <a:latin typeface="Amaranth" panose="02000503050000020004" pitchFamily="2" charset="0"/>
              </a:rPr>
              <a:t>Lease Year may be defined as 12 month period commencing on the Rent Commencement date, provided, however, that the Rent Commencement date falls on a day other than the first day of a Calendar Month, then the first Lease Year shall also include that Partial month Commencing on the Rent Commencement date and shall continue for the following 12 month period.</a:t>
            </a:r>
          </a:p>
          <a:p>
            <a:pPr marL="342900" lvl="0" indent="-342900">
              <a:buFont typeface="Arial" panose="020B0604020202020204" pitchFamily="34" charset="0"/>
              <a:buChar char="•"/>
            </a:pPr>
            <a:endParaRPr lang="en-US" sz="2200" dirty="0">
              <a:latin typeface="Amaranth" panose="02000503050000020004" pitchFamily="2" charset="0"/>
            </a:endParaRPr>
          </a:p>
          <a:p>
            <a:pPr lvl="0"/>
            <a:r>
              <a:rPr lang="en-US" sz="2200" dirty="0">
                <a:latin typeface="Amaranth" panose="02000503050000020004" pitchFamily="2" charset="0"/>
              </a:rPr>
              <a:t>Calculation is given below:</a:t>
            </a:r>
          </a:p>
          <a:p>
            <a:pPr marL="800100" lvl="1" indent="-342900">
              <a:buFont typeface="Arial" panose="020B0604020202020204" pitchFamily="34" charset="0"/>
              <a:buChar char="•"/>
            </a:pPr>
            <a:r>
              <a:rPr lang="en-US" sz="2200" dirty="0">
                <a:latin typeface="Amaranth" panose="02000503050000020004" pitchFamily="2" charset="0"/>
              </a:rPr>
              <a:t>Rent Commencement Date – March 15, 2024</a:t>
            </a:r>
          </a:p>
          <a:p>
            <a:pPr lvl="0"/>
            <a:endParaRPr lang="en-US" sz="2200" dirty="0">
              <a:latin typeface="Amaranth" panose="02000503050000020004" pitchFamily="2" charset="0"/>
            </a:endParaRPr>
          </a:p>
          <a:p>
            <a:pPr lvl="0"/>
            <a:r>
              <a:rPr lang="en-US" sz="2200" dirty="0">
                <a:latin typeface="Amaranth" panose="02000503050000020004" pitchFamily="2" charset="0"/>
              </a:rPr>
              <a:t>As the Rent Commencement date does not falls on the first day of a calendar month, the first Lease Year shall include the partial month as follows:</a:t>
            </a:r>
          </a:p>
          <a:p>
            <a:pPr lvl="0"/>
            <a:endParaRPr lang="en-US" sz="2200" dirty="0">
              <a:latin typeface="Amaranth" panose="02000503050000020004" pitchFamily="2" charset="0"/>
            </a:endParaRPr>
          </a:p>
          <a:p>
            <a:pPr marL="800100" lvl="1" indent="-342900">
              <a:buFont typeface="Arial" panose="020B0604020202020204" pitchFamily="34" charset="0"/>
              <a:buChar char="•"/>
            </a:pPr>
            <a:r>
              <a:rPr lang="en-US" sz="2200" dirty="0">
                <a:latin typeface="Amaranth" panose="02000503050000020004" pitchFamily="2" charset="0"/>
              </a:rPr>
              <a:t>1st Lease Year - March 15, 2024 to March 31, 2025</a:t>
            </a:r>
          </a:p>
          <a:p>
            <a:pPr marL="800100" lvl="1" indent="-342900">
              <a:buFont typeface="Arial" panose="020B0604020202020204" pitchFamily="34" charset="0"/>
              <a:buChar char="•"/>
            </a:pPr>
            <a:r>
              <a:rPr lang="en-US" sz="2200" dirty="0">
                <a:latin typeface="Amaranth" panose="02000503050000020004" pitchFamily="2" charset="0"/>
              </a:rPr>
              <a:t>(Partial Month - March 15, 2024 – March 31, 2024)</a:t>
            </a:r>
          </a:p>
        </p:txBody>
      </p:sp>
    </p:spTree>
    <p:extLst>
      <p:ext uri="{BB962C8B-B14F-4D97-AF65-F5344CB8AC3E}">
        <p14:creationId xmlns:p14="http://schemas.microsoft.com/office/powerpoint/2010/main" val="37756556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 calcmode="lin" valueType="num">
                                      <p:cBhvr additive="base">
                                        <p:cTn id="1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 calcmode="lin" valueType="num">
                                      <p:cBhvr additive="base">
                                        <p:cTn id="2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 calcmode="lin" valueType="num">
                                      <p:cBhvr additive="base">
                                        <p:cTn id="2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Fiscal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68627"/>
            <a:ext cx="10378985" cy="3816429"/>
          </a:xfrm>
          <a:prstGeom prst="rect">
            <a:avLst/>
          </a:prstGeom>
          <a:noFill/>
        </p:spPr>
        <p:txBody>
          <a:bodyPr wrap="square">
            <a:spAutoFit/>
          </a:bodyPr>
          <a:lstStyle/>
          <a:p>
            <a:pPr marL="342900" lvl="0" indent="-342900">
              <a:buFont typeface="Arial" panose="020B0604020202020204" pitchFamily="34" charset="0"/>
              <a:buChar char="•"/>
            </a:pPr>
            <a:r>
              <a:rPr lang="en-US" sz="2200" dirty="0">
                <a:latin typeface="Amaranth" panose="02000503050000020004" pitchFamily="2" charset="0"/>
              </a:rPr>
              <a:t>A fiscal year is a concept that you will frequently encounter in finance to calculate income &amp; expenses for taxation purposes.</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Fiscal year is defined differently based on the country or requirements of the Organization for preparing the financial statements.</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Fiscal Year definition mostly will be applicable for tax provision and its payment dates calculation in Lease Agreements. Need to show the tax payment streams, accordingly.	</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It is also called as Tax Year</a:t>
            </a:r>
          </a:p>
        </p:txBody>
      </p:sp>
    </p:spTree>
    <p:extLst>
      <p:ext uri="{BB962C8B-B14F-4D97-AF65-F5344CB8AC3E}">
        <p14:creationId xmlns:p14="http://schemas.microsoft.com/office/powerpoint/2010/main" val="29667066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Calendar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082007"/>
            <a:ext cx="10378985" cy="5509200"/>
          </a:xfrm>
          <a:prstGeom prst="rect">
            <a:avLst/>
          </a:prstGeom>
          <a:noFill/>
        </p:spPr>
        <p:txBody>
          <a:bodyPr wrap="square">
            <a:spAutoFit/>
          </a:bodyPr>
          <a:lstStyle/>
          <a:p>
            <a:pPr marL="342900" lvl="0" indent="-342900">
              <a:buFont typeface="Arial" panose="020B0604020202020204" pitchFamily="34" charset="0"/>
              <a:buChar char="•"/>
            </a:pPr>
            <a:r>
              <a:rPr lang="en-US" sz="2200" dirty="0">
                <a:latin typeface="Amaranth" panose="02000503050000020004" pitchFamily="2" charset="0"/>
              </a:rPr>
              <a:t>A Calendar Year is simply the conventional Year that begins on January 1 and ends on December 31.</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Most businesses use calendar Year for financial calculations.</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In Real estate Agreements, the Calendar year is used for Term and Payments calculation based on Landlord’s option.</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dirty="0">
                <a:latin typeface="Amaranth" panose="02000503050000020004" pitchFamily="2" charset="0"/>
              </a:rPr>
              <a:t>We need to apply the Calendar Year definition wherever the Calendar Year is specified, not on any other terms.</a:t>
            </a:r>
          </a:p>
          <a:p>
            <a:pPr marL="342900" lvl="0" indent="-342900">
              <a:buFont typeface="Arial" panose="020B0604020202020204" pitchFamily="34" charset="0"/>
              <a:buChar char="•"/>
            </a:pPr>
            <a:endParaRPr lang="en-US" sz="2200" dirty="0">
              <a:latin typeface="Amaranth" panose="02000503050000020004" pitchFamily="2" charset="0"/>
            </a:endParaRPr>
          </a:p>
          <a:p>
            <a:pPr marL="800100" lvl="1" indent="-342900">
              <a:buFont typeface="Courier New" panose="02070309020205020404" pitchFamily="49" charset="0"/>
              <a:buChar char="o"/>
            </a:pPr>
            <a:r>
              <a:rPr lang="en-US" sz="2200" dirty="0" err="1">
                <a:latin typeface="Amaranth" panose="02000503050000020004" pitchFamily="2" charset="0"/>
              </a:rPr>
              <a:t>Eg.</a:t>
            </a:r>
            <a:r>
              <a:rPr lang="en-US" sz="2200" dirty="0">
                <a:latin typeface="Amaranth" panose="02000503050000020004" pitchFamily="2" charset="0"/>
              </a:rPr>
              <a:t> Term – 1 Calendar Year</a:t>
            </a:r>
          </a:p>
          <a:p>
            <a:pPr marL="800100" lvl="1" indent="-342900">
              <a:buFont typeface="Courier New" panose="02070309020205020404" pitchFamily="49" charset="0"/>
              <a:buChar char="o"/>
            </a:pPr>
            <a:r>
              <a:rPr lang="en-US" sz="2200" dirty="0">
                <a:latin typeface="Amaranth" panose="02000503050000020004" pitchFamily="2" charset="0"/>
              </a:rPr>
              <a:t>Commencement date: November 01, 2024</a:t>
            </a:r>
          </a:p>
          <a:p>
            <a:pPr marL="800100" lvl="1" indent="-342900">
              <a:buFont typeface="Courier New" panose="02070309020205020404" pitchFamily="49" charset="0"/>
              <a:buChar char="o"/>
            </a:pPr>
            <a:r>
              <a:rPr lang="en-US" sz="2200" dirty="0">
                <a:latin typeface="Amaranth" panose="02000503050000020004" pitchFamily="2" charset="0"/>
              </a:rPr>
              <a:t>Expiration date: December 31, 2025</a:t>
            </a:r>
          </a:p>
          <a:p>
            <a:pPr marL="800100" lvl="1" indent="-342900">
              <a:buFont typeface="Courier New" panose="02070309020205020404" pitchFamily="49" charset="0"/>
              <a:buChar char="o"/>
            </a:pPr>
            <a:r>
              <a:rPr lang="en-US" sz="2200" dirty="0">
                <a:latin typeface="Amaranth" panose="02000503050000020004" pitchFamily="2" charset="0"/>
              </a:rPr>
              <a:t>(We need to include any partial Year to arrive calendar Year Jan – Dec)</a:t>
            </a:r>
          </a:p>
          <a:p>
            <a:pPr lvl="0"/>
            <a:endParaRPr lang="en-US" sz="2200" dirty="0">
              <a:latin typeface="Amaranth" panose="02000503050000020004" pitchFamily="2" charset="0"/>
            </a:endParaRPr>
          </a:p>
        </p:txBody>
      </p:sp>
    </p:spTree>
    <p:extLst>
      <p:ext uri="{BB962C8B-B14F-4D97-AF65-F5344CB8AC3E}">
        <p14:creationId xmlns:p14="http://schemas.microsoft.com/office/powerpoint/2010/main" val="25967801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anim calcmode="lin" valueType="num">
                                      <p:cBhvr additive="base">
                                        <p:cTn id="29"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8" end="8"/>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anim calcmode="lin" valueType="num">
                                      <p:cBhvr additive="base">
                                        <p:cTn id="33"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9" end="9"/>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anim calcmode="lin" valueType="num">
                                      <p:cBhvr additive="base">
                                        <p:cTn id="3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10" end="10"/>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txEl>
                                              <p:pRg st="11" end="11"/>
                                            </p:txEl>
                                          </p:spTgt>
                                        </p:tgtEl>
                                        <p:attrNameLst>
                                          <p:attrName>style.visibility</p:attrName>
                                        </p:attrNameLst>
                                      </p:cBhvr>
                                      <p:to>
                                        <p:strVal val="visible"/>
                                      </p:to>
                                    </p:set>
                                    <p:anim calcmode="lin" valueType="num">
                                      <p:cBhvr additive="base">
                                        <p:cTn id="41" dur="500" fill="hold"/>
                                        <p:tgtEl>
                                          <p:spTgt spid="5">
                                            <p:txEl>
                                              <p:pRg st="11" end="1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Critical Dates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80589"/>
            <a:ext cx="10378985" cy="3816429"/>
          </a:xfrm>
          <a:prstGeom prst="rect">
            <a:avLst/>
          </a:prstGeom>
          <a:noFill/>
        </p:spPr>
        <p:txBody>
          <a:bodyPr wrap="square">
            <a:spAutoFit/>
          </a:bodyPr>
          <a:lstStyle/>
          <a:p>
            <a:pPr marL="342900" lvl="0" indent="-342900">
              <a:buFont typeface="Arial" panose="020B0604020202020204" pitchFamily="34" charset="0"/>
              <a:buChar char="•"/>
            </a:pPr>
            <a:r>
              <a:rPr lang="en-US" sz="2200" b="1" u="sng" dirty="0">
                <a:latin typeface="Amaranth" panose="02000503050000020004" pitchFamily="2" charset="0"/>
              </a:rPr>
              <a:t>Commencement Date</a:t>
            </a:r>
            <a:r>
              <a:rPr lang="en-US" sz="2200" dirty="0">
                <a:latin typeface="Amaranth" panose="02000503050000020004" pitchFamily="2" charset="0"/>
              </a:rPr>
              <a:t>: Based on the Commencement date only we will arrive the expiration date in the Lease, where the term period is given.</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b="1" u="sng" dirty="0">
                <a:latin typeface="Amaranth" panose="02000503050000020004" pitchFamily="2" charset="0"/>
              </a:rPr>
              <a:t>Rent Commencement date</a:t>
            </a:r>
            <a:r>
              <a:rPr lang="en-US" sz="2200" dirty="0">
                <a:latin typeface="Amaranth" panose="02000503050000020004" pitchFamily="2" charset="0"/>
              </a:rPr>
              <a:t>: All the rental payments will begin from this date and any further rent adjustments dates will be based on the Rent commencement date in most cases.</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b="1" u="sng" dirty="0">
                <a:latin typeface="Amaranth" panose="02000503050000020004" pitchFamily="2" charset="0"/>
              </a:rPr>
              <a:t>Expiration date</a:t>
            </a:r>
            <a:r>
              <a:rPr lang="en-US" sz="2200" dirty="0">
                <a:latin typeface="Amaranth" panose="02000503050000020004" pitchFamily="2" charset="0"/>
              </a:rPr>
              <a:t>: Specifies the last date of the term, where all the obligations are coming to end. The renewal option dates will be following the expiration date.</a:t>
            </a:r>
          </a:p>
          <a:p>
            <a:pPr marL="342900" lvl="0" indent="-342900">
              <a:buFont typeface="Arial" panose="020B0604020202020204" pitchFamily="34" charset="0"/>
              <a:buChar char="•"/>
            </a:pPr>
            <a:endParaRPr lang="en-US" sz="2200" dirty="0">
              <a:latin typeface="Amaranth" panose="02000503050000020004" pitchFamily="2" charset="0"/>
            </a:endParaRPr>
          </a:p>
          <a:p>
            <a:pPr marL="342900" lvl="0" indent="-342900">
              <a:buFont typeface="Arial" panose="020B0604020202020204" pitchFamily="34" charset="0"/>
              <a:buChar char="•"/>
            </a:pPr>
            <a:r>
              <a:rPr lang="en-US" sz="2200" b="1" u="sng" dirty="0">
                <a:latin typeface="Amaranth" panose="02000503050000020004" pitchFamily="2" charset="0"/>
              </a:rPr>
              <a:t>Option Dates</a:t>
            </a:r>
            <a:r>
              <a:rPr lang="en-US" sz="2200" dirty="0">
                <a:latin typeface="Amaranth" panose="02000503050000020004" pitchFamily="2" charset="0"/>
              </a:rPr>
              <a:t>: Tenant may exercise the Options in the particular date. </a:t>
            </a:r>
          </a:p>
        </p:txBody>
      </p:sp>
    </p:spTree>
    <p:extLst>
      <p:ext uri="{BB962C8B-B14F-4D97-AF65-F5344CB8AC3E}">
        <p14:creationId xmlns:p14="http://schemas.microsoft.com/office/powerpoint/2010/main" val="2530111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1000"/>
                                        <p:tgtEl>
                                          <p:spTgt spid="5">
                                            <p:txEl>
                                              <p:pRg st="4" end="4"/>
                                            </p:txEl>
                                          </p:spTgt>
                                        </p:tgtEl>
                                      </p:cBhvr>
                                    </p:animEffect>
                                    <p:anim calcmode="lin" valueType="num">
                                      <p:cBhvr>
                                        <p:cTn id="2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1000"/>
                                        <p:tgtEl>
                                          <p:spTgt spid="5">
                                            <p:txEl>
                                              <p:pRg st="6" end="6"/>
                                            </p:txEl>
                                          </p:spTgt>
                                        </p:tgtEl>
                                      </p:cBhvr>
                                    </p:animEffect>
                                    <p:anim calcmode="lin" valueType="num">
                                      <p:cBhvr>
                                        <p:cTn id="29"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Less Critical Dates</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1"/>
            <a:ext cx="10378985" cy="4411592"/>
          </a:xfrm>
          <a:prstGeom prst="rect">
            <a:avLst/>
          </a:prstGeom>
          <a:noFill/>
        </p:spPr>
        <p:txBody>
          <a:bodyPr wrap="square">
            <a:spAutoFit/>
          </a:bodyPr>
          <a:lstStyle/>
          <a:p>
            <a:pPr marL="342900" indent="-342900">
              <a:lnSpc>
                <a:spcPct val="200000"/>
              </a:lnSpc>
              <a:buFont typeface="Arial" panose="020B0604020202020204" pitchFamily="34" charset="0"/>
              <a:buChar char="•"/>
            </a:pPr>
            <a:r>
              <a:rPr lang="en-US" sz="2400" dirty="0">
                <a:latin typeface="Amaranth" panose="02000503050000020004" pitchFamily="2" charset="0"/>
              </a:rPr>
              <a:t>Draft date </a:t>
            </a:r>
          </a:p>
          <a:p>
            <a:pPr marL="342900" indent="-342900">
              <a:lnSpc>
                <a:spcPct val="200000"/>
              </a:lnSpc>
              <a:buFont typeface="Arial" panose="020B0604020202020204" pitchFamily="34" charset="0"/>
              <a:buChar char="•"/>
            </a:pPr>
            <a:r>
              <a:rPr lang="en-US" sz="2400" dirty="0">
                <a:latin typeface="Amaranth" panose="02000503050000020004" pitchFamily="2" charset="0"/>
              </a:rPr>
              <a:t>Execution date</a:t>
            </a:r>
          </a:p>
          <a:p>
            <a:pPr marL="342900" indent="-342900">
              <a:lnSpc>
                <a:spcPct val="200000"/>
              </a:lnSpc>
              <a:buFont typeface="Arial" panose="020B0604020202020204" pitchFamily="34" charset="0"/>
              <a:buChar char="•"/>
            </a:pPr>
            <a:r>
              <a:rPr lang="en-US" sz="2400" dirty="0">
                <a:latin typeface="Amaranth" panose="02000503050000020004" pitchFamily="2" charset="0"/>
              </a:rPr>
              <a:t>Delivery Date</a:t>
            </a:r>
          </a:p>
          <a:p>
            <a:pPr marL="342900" indent="-342900">
              <a:lnSpc>
                <a:spcPct val="200000"/>
              </a:lnSpc>
              <a:buFont typeface="Arial" panose="020B0604020202020204" pitchFamily="34" charset="0"/>
              <a:buChar char="•"/>
            </a:pPr>
            <a:r>
              <a:rPr lang="en-US" sz="2400" dirty="0">
                <a:latin typeface="Amaranth" panose="02000503050000020004" pitchFamily="2" charset="0"/>
              </a:rPr>
              <a:t>Possession date</a:t>
            </a:r>
          </a:p>
          <a:p>
            <a:pPr marL="342900" indent="-342900">
              <a:lnSpc>
                <a:spcPct val="200000"/>
              </a:lnSpc>
              <a:buFont typeface="Arial" panose="020B0604020202020204" pitchFamily="34" charset="0"/>
              <a:buChar char="•"/>
            </a:pPr>
            <a:r>
              <a:rPr lang="en-US" sz="2400" dirty="0">
                <a:latin typeface="Amaranth" panose="02000503050000020004" pitchFamily="2" charset="0"/>
              </a:rPr>
              <a:t>Store Opening Date</a:t>
            </a:r>
          </a:p>
          <a:p>
            <a:pPr marL="342900" indent="-342900">
              <a:lnSpc>
                <a:spcPct val="200000"/>
              </a:lnSpc>
              <a:buFont typeface="Arial" panose="020B0604020202020204" pitchFamily="34" charset="0"/>
              <a:buChar char="•"/>
            </a:pPr>
            <a:r>
              <a:rPr lang="en-US" sz="2400" dirty="0">
                <a:latin typeface="Amaranth" panose="02000503050000020004" pitchFamily="2" charset="0"/>
              </a:rPr>
              <a:t>Grand Opening Date</a:t>
            </a:r>
          </a:p>
        </p:txBody>
      </p:sp>
    </p:spTree>
    <p:extLst>
      <p:ext uri="{BB962C8B-B14F-4D97-AF65-F5344CB8AC3E}">
        <p14:creationId xmlns:p14="http://schemas.microsoft.com/office/powerpoint/2010/main" val="24026649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Fixed Term</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1"/>
            <a:ext cx="10378985" cy="4524315"/>
          </a:xfrm>
          <a:prstGeom prst="rect">
            <a:avLst/>
          </a:prstGeom>
          <a:noFill/>
        </p:spPr>
        <p:txBody>
          <a:bodyPr wrap="square">
            <a:spAutoFit/>
          </a:bodyPr>
          <a:lstStyle/>
          <a:p>
            <a:pPr marL="342900" indent="-342900">
              <a:buFont typeface="Arial" panose="020B0604020202020204" pitchFamily="34" charset="0"/>
              <a:buChar char="•"/>
            </a:pPr>
            <a:r>
              <a:rPr lang="en-US" sz="2400" dirty="0">
                <a:latin typeface="Amaranth" panose="02000503050000020004" pitchFamily="2" charset="0"/>
              </a:rPr>
              <a:t>The term which has fixed period of years is a specific/fixed term.</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It has definite begin date and definite end date.</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 fixed term tenancy comes to an end automatically when the fixed term runs out, or in case of a tenancy that ends on the happening of an event, when event occurs.</a:t>
            </a:r>
          </a:p>
          <a:p>
            <a:pPr marL="342900" indent="-342900">
              <a:buFont typeface="Arial" panose="020B0604020202020204" pitchFamily="34" charset="0"/>
              <a:buChar char="•"/>
            </a:pPr>
            <a:endParaRPr lang="en-US" sz="2400" dirty="0">
              <a:latin typeface="Amaranth" panose="02000503050000020004" pitchFamily="2" charset="0"/>
            </a:endParaRPr>
          </a:p>
          <a:p>
            <a:pPr marL="800100" lvl="1" indent="-342900">
              <a:buFont typeface="Courier New" panose="02070309020205020404" pitchFamily="49" charset="0"/>
              <a:buChar char="o"/>
            </a:pPr>
            <a:r>
              <a:rPr lang="en-US" sz="2400" dirty="0">
                <a:latin typeface="Amaranth" panose="02000503050000020004" pitchFamily="2" charset="0"/>
              </a:rPr>
              <a:t>Example:  Term – 5 Years</a:t>
            </a:r>
          </a:p>
          <a:p>
            <a:pPr marL="800100" lvl="1" indent="-342900">
              <a:buFont typeface="Courier New" panose="02070309020205020404" pitchFamily="49" charset="0"/>
              <a:buChar char="o"/>
            </a:pPr>
            <a:r>
              <a:rPr lang="en-US" sz="2400" dirty="0">
                <a:latin typeface="Amaranth" panose="02000503050000020004" pitchFamily="2" charset="0"/>
              </a:rPr>
              <a:t>Commencement date – April 01, 2024 </a:t>
            </a:r>
          </a:p>
          <a:p>
            <a:pPr marL="800100" lvl="1" indent="-342900">
              <a:buFont typeface="Courier New" panose="02070309020205020404" pitchFamily="49" charset="0"/>
              <a:buChar char="o"/>
            </a:pPr>
            <a:r>
              <a:rPr lang="en-US" sz="2400" dirty="0">
                <a:latin typeface="Amaranth" panose="02000503050000020004" pitchFamily="2" charset="0"/>
              </a:rPr>
              <a:t>Expiration date – March 31, 2029</a:t>
            </a:r>
          </a:p>
          <a:p>
            <a:pPr marL="342900" indent="-342900">
              <a:buFont typeface="Arial" panose="020B0604020202020204" pitchFamily="34" charset="0"/>
              <a:buChar char="•"/>
            </a:pPr>
            <a:endParaRPr lang="en-US" sz="2400" dirty="0">
              <a:latin typeface="Amaranth" panose="02000503050000020004" pitchFamily="2" charset="0"/>
            </a:endParaRPr>
          </a:p>
        </p:txBody>
      </p:sp>
    </p:spTree>
    <p:extLst>
      <p:ext uri="{BB962C8B-B14F-4D97-AF65-F5344CB8AC3E}">
        <p14:creationId xmlns:p14="http://schemas.microsoft.com/office/powerpoint/2010/main" val="21930815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anim calcmode="lin" valueType="num">
                                      <p:cBhvr additive="base">
                                        <p:cTn id="2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 calcmode="lin" valueType="num">
                                      <p:cBhvr additive="base">
                                        <p:cTn id="2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Indefinite Term</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1"/>
            <a:ext cx="10378985" cy="4524315"/>
          </a:xfrm>
          <a:prstGeom prst="rect">
            <a:avLst/>
          </a:prstGeom>
          <a:noFill/>
        </p:spPr>
        <p:txBody>
          <a:bodyPr wrap="square">
            <a:spAutoFit/>
          </a:bodyPr>
          <a:lstStyle/>
          <a:p>
            <a:pPr marL="342900" indent="-342900">
              <a:buFont typeface="Arial" panose="020B0604020202020204" pitchFamily="34" charset="0"/>
              <a:buChar char="•"/>
            </a:pPr>
            <a:r>
              <a:rPr lang="en-US" sz="2400" dirty="0">
                <a:latin typeface="Amaranth" panose="02000503050000020004" pitchFamily="2" charset="0"/>
              </a:rPr>
              <a:t>The term which continues for indefinite period or continuous period without any specific end date or a period of years is known as indefinite period.</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This is also known as Tenancy at Will, where this tenancy will lasts as long as the parties wish to continue and it may be terminated by either party with prior written notice to other party, without penalty.</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We will have only the Commencement date in the Lease, which will be entered in the Lease Commencement date field in the Abstraction template.</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Client will be providing the default expiration date to populate in the Expiration date field , with a note in Term comments.</a:t>
            </a:r>
          </a:p>
        </p:txBody>
      </p:sp>
    </p:spTree>
    <p:extLst>
      <p:ext uri="{BB962C8B-B14F-4D97-AF65-F5344CB8AC3E}">
        <p14:creationId xmlns:p14="http://schemas.microsoft.com/office/powerpoint/2010/main" val="42663083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Automatic Renewal</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1"/>
            <a:ext cx="10378985" cy="4893647"/>
          </a:xfrm>
          <a:prstGeom prst="rect">
            <a:avLst/>
          </a:prstGeom>
          <a:noFill/>
        </p:spPr>
        <p:txBody>
          <a:bodyPr wrap="square">
            <a:spAutoFit/>
          </a:bodyPr>
          <a:lstStyle/>
          <a:p>
            <a:pPr marL="342900" indent="-342900">
              <a:buFont typeface="Arial" panose="020B0604020202020204" pitchFamily="34" charset="0"/>
              <a:buChar char="•"/>
            </a:pPr>
            <a:r>
              <a:rPr lang="en-US" sz="2400" dirty="0">
                <a:latin typeface="Amaranth" panose="02000503050000020004" pitchFamily="2" charset="0"/>
              </a:rPr>
              <a:t>The Lease which automatically get renews for another period, after the expiry of the current term, unless either party provide the notice of termination is known as Automatic renewal. </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Either party may terminate the Lease prior to expiration by giving notice to the other party, if they are not willing to continue the Lease.</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In the absence of termination notice, the Lease will be automatically renewed for same period on defined Lease conditions.</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Wingdings" panose="05000000000000000000" pitchFamily="2" charset="2"/>
              <a:buChar char="v"/>
            </a:pPr>
            <a:r>
              <a:rPr lang="en-US" sz="2400" dirty="0">
                <a:latin typeface="Amaranth" panose="02000503050000020004" pitchFamily="2" charset="0"/>
              </a:rPr>
              <a:t>Lease term shall be 1 Year period, which shall be automatically renewed for another period unless terminated by either party by giving 1 month written notice.</a:t>
            </a:r>
          </a:p>
        </p:txBody>
      </p:sp>
    </p:spTree>
    <p:extLst>
      <p:ext uri="{BB962C8B-B14F-4D97-AF65-F5344CB8AC3E}">
        <p14:creationId xmlns:p14="http://schemas.microsoft.com/office/powerpoint/2010/main" val="336963722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3248" b="3248"/>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a:latin typeface="Amaranth" panose="02000503050000020004" pitchFamily="2" charset="0"/>
              </a:rPr>
              <a:t>Introduction</a:t>
            </a:r>
            <a:endParaRPr lang="en-IN" sz="2800" b="1" dirty="0">
              <a:latin typeface="Amaranth" panose="02000503050000020004" pitchFamily="2" charset="0"/>
            </a:endParaRPr>
          </a:p>
        </p:txBody>
      </p:sp>
    </p:spTree>
    <p:extLst>
      <p:ext uri="{BB962C8B-B14F-4D97-AF65-F5344CB8AC3E}">
        <p14:creationId xmlns:p14="http://schemas.microsoft.com/office/powerpoint/2010/main" val="3897376730"/>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Month to Month/Year to Year</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1938992"/>
          </a:xfrm>
          <a:prstGeom prst="rect">
            <a:avLst/>
          </a:prstGeom>
          <a:noFill/>
        </p:spPr>
        <p:txBody>
          <a:bodyPr wrap="square">
            <a:spAutoFit/>
          </a:bodyPr>
          <a:lstStyle/>
          <a:p>
            <a:pPr marL="342900" indent="-342900">
              <a:buFont typeface="Arial" panose="020B0604020202020204" pitchFamily="34" charset="0"/>
              <a:buChar char="•"/>
            </a:pPr>
            <a:r>
              <a:rPr lang="en-US" sz="2400" dirty="0">
                <a:latin typeface="Amaranth" panose="02000503050000020004" pitchFamily="2" charset="0"/>
              </a:rPr>
              <a:t>The Lease term may be on month-to-month basis, unless terminated by either party by giving prior written notice.</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The Lease term may be from year-to-year basis, unless terminated by either party by giving prior written notice.</a:t>
            </a:r>
          </a:p>
        </p:txBody>
      </p:sp>
    </p:spTree>
    <p:extLst>
      <p:ext uri="{BB962C8B-B14F-4D97-AF65-F5344CB8AC3E}">
        <p14:creationId xmlns:p14="http://schemas.microsoft.com/office/powerpoint/2010/main" val="36846688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0448" b="10448"/>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Importance in Operations </a:t>
            </a:r>
          </a:p>
        </p:txBody>
      </p:sp>
    </p:spTree>
    <p:extLst>
      <p:ext uri="{BB962C8B-B14F-4D97-AF65-F5344CB8AC3E}">
        <p14:creationId xmlns:p14="http://schemas.microsoft.com/office/powerpoint/2010/main" val="1695189457"/>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Financial</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5262979"/>
          </a:xfrm>
          <a:prstGeom prst="rect">
            <a:avLst/>
          </a:prstGeom>
          <a:noFill/>
        </p:spPr>
        <p:txBody>
          <a:bodyPr wrap="square">
            <a:spAutoFit/>
          </a:bodyPr>
          <a:lstStyle/>
          <a:p>
            <a:r>
              <a:rPr lang="en-US" sz="2400" b="1" dirty="0"/>
              <a:t>What is mean by Financial?</a:t>
            </a:r>
          </a:p>
          <a:p>
            <a:pPr marL="342900" indent="-342900">
              <a:buFont typeface="Arial" panose="020B0604020202020204" pitchFamily="34" charset="0"/>
              <a:buChar char="•"/>
            </a:pPr>
            <a:endParaRPr lang="en-US" sz="2400" b="1" dirty="0"/>
          </a:p>
          <a:p>
            <a:pPr marL="342900" indent="-342900">
              <a:buFont typeface="Arial" panose="020B0604020202020204" pitchFamily="34" charset="0"/>
              <a:buChar char="•"/>
            </a:pPr>
            <a:r>
              <a:rPr lang="en-US" sz="2400" dirty="0"/>
              <a:t>F</a:t>
            </a:r>
            <a:r>
              <a:rPr lang="en-US" sz="2400" b="1" dirty="0"/>
              <a:t>inancials</a:t>
            </a:r>
            <a:r>
              <a:rPr lang="en-US" sz="2400" dirty="0"/>
              <a:t> in a lease document refer to the financial obligations, costs, and terms that both the landlord and tenant are bound by during the lease term.</a:t>
            </a:r>
          </a:p>
          <a:p>
            <a:pPr marL="342900" indent="-342900">
              <a:buFont typeface="Arial" panose="020B0604020202020204" pitchFamily="34" charset="0"/>
              <a:buChar char="•"/>
            </a:pPr>
            <a:endParaRPr lang="en-US" sz="2400" dirty="0">
              <a:latin typeface="Amaranth" panose="02000503050000020004" pitchFamily="2" charset="0"/>
            </a:endParaRPr>
          </a:p>
          <a:p>
            <a:pPr marL="342900" indent="-342900">
              <a:buFont typeface="Arial" panose="020B0604020202020204" pitchFamily="34" charset="0"/>
              <a:buChar char="•"/>
            </a:pPr>
            <a:r>
              <a:rPr lang="en-US" sz="2400" dirty="0"/>
              <a:t>Payments made by a tenant to a landlord as compensation for the right to occupy and use the leased premises are generally referred to as rent. Rent contains all financial obligations of the tenant payable to the landlord. </a:t>
            </a:r>
          </a:p>
          <a:p>
            <a:pPr marL="342900" indent="-342900">
              <a:buFont typeface="Arial" panose="020B0604020202020204" pitchFamily="34" charset="0"/>
              <a:buChar char="•"/>
            </a:pPr>
            <a:endParaRPr lang="en-US" sz="2400" dirty="0"/>
          </a:p>
          <a:p>
            <a:r>
              <a:rPr lang="en-US" sz="2400" dirty="0"/>
              <a:t>These payments are categorized into two types:</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Base Rent</a:t>
            </a:r>
          </a:p>
          <a:p>
            <a:endParaRPr lang="en-US" sz="2400" dirty="0">
              <a:latin typeface="Amaranth" panose="02000503050000020004" pitchFamily="2" charset="0"/>
            </a:endParaRPr>
          </a:p>
          <a:p>
            <a:pPr marL="342900" indent="-342900">
              <a:buFont typeface="Arial" panose="020B0604020202020204" pitchFamily="34" charset="0"/>
              <a:buChar char="•"/>
            </a:pPr>
            <a:r>
              <a:rPr lang="en-US" sz="2400" dirty="0">
                <a:latin typeface="Amaranth" panose="02000503050000020004" pitchFamily="2" charset="0"/>
              </a:rPr>
              <a:t>Additional Rent</a:t>
            </a:r>
          </a:p>
        </p:txBody>
      </p:sp>
    </p:spTree>
    <p:extLst>
      <p:ext uri="{BB962C8B-B14F-4D97-AF65-F5344CB8AC3E}">
        <p14:creationId xmlns:p14="http://schemas.microsoft.com/office/powerpoint/2010/main" val="27481808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Base Rent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4154984"/>
          </a:xfrm>
          <a:prstGeom prst="rect">
            <a:avLst/>
          </a:prstGeom>
          <a:noFill/>
        </p:spPr>
        <p:txBody>
          <a:bodyPr wrap="square">
            <a:spAutoFit/>
          </a:bodyPr>
          <a:lstStyle/>
          <a:p>
            <a:r>
              <a:rPr lang="en-US" sz="2400" b="1" dirty="0"/>
              <a:t>What is mean by Base Rent?</a:t>
            </a:r>
          </a:p>
          <a:p>
            <a:endParaRPr lang="en-US" sz="2400" b="1" dirty="0"/>
          </a:p>
          <a:p>
            <a:pPr marL="342900" indent="-342900">
              <a:buFont typeface="Arial" panose="020B0604020202020204" pitchFamily="34" charset="0"/>
              <a:buChar char="•"/>
            </a:pPr>
            <a:r>
              <a:rPr lang="en-US" sz="2400" b="1" dirty="0"/>
              <a:t>Base Rent</a:t>
            </a:r>
            <a:r>
              <a:rPr lang="en-US" sz="2400" dirty="0"/>
              <a:t> refers to the fixed minimum amount of rent a tenant is required to pay to the landlord in a lease agreement, excluding additional costs or charges. </a:t>
            </a:r>
          </a:p>
          <a:p>
            <a:endParaRPr lang="en-US" sz="2400" dirty="0"/>
          </a:p>
          <a:p>
            <a:pPr marL="342900" indent="-342900">
              <a:buFont typeface="Arial" panose="020B0604020202020204" pitchFamily="34" charset="0"/>
              <a:buChar char="•"/>
            </a:pPr>
            <a:r>
              <a:rPr lang="en-US" sz="2400" dirty="0"/>
              <a:t>It is the primary payment for occupying the leased premises.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Base Rent typically remains constant throughout the lease term, but in some cases, it may be subject to periodic increases as outlined in the lease agreement through escalation clauses.</a:t>
            </a:r>
          </a:p>
          <a:p>
            <a:endParaRPr lang="en-US" sz="2400" dirty="0">
              <a:latin typeface="Amaranth" panose="02000503050000020004" pitchFamily="2" charset="0"/>
            </a:endParaRPr>
          </a:p>
        </p:txBody>
      </p:sp>
    </p:spTree>
    <p:extLst>
      <p:ext uri="{BB962C8B-B14F-4D97-AF65-F5344CB8AC3E}">
        <p14:creationId xmlns:p14="http://schemas.microsoft.com/office/powerpoint/2010/main" val="22604014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Base Rent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5780044"/>
          </a:xfrm>
          <a:prstGeom prst="rect">
            <a:avLst/>
          </a:prstGeom>
          <a:noFill/>
        </p:spPr>
        <p:txBody>
          <a:bodyPr wrap="square">
            <a:spAutoFit/>
          </a:bodyPr>
          <a:lstStyle/>
          <a:p>
            <a:pPr marL="342900" indent="-342900">
              <a:lnSpc>
                <a:spcPct val="80000"/>
              </a:lnSpc>
              <a:buFont typeface="Arial" panose="020B0604020202020204" pitchFamily="34" charset="0"/>
              <a:buChar char="•"/>
            </a:pPr>
            <a:r>
              <a:rPr lang="en-US" sz="2400" dirty="0"/>
              <a:t>Different Terminology of Rent are Base Rent /Fixed Rent /Minimum Rent</a:t>
            </a:r>
          </a:p>
          <a:p>
            <a:pPr marL="342900" indent="-342900">
              <a:lnSpc>
                <a:spcPct val="80000"/>
              </a:lnSpc>
              <a:buFont typeface="Arial" panose="020B0604020202020204" pitchFamily="34" charset="0"/>
              <a:buChar char="•"/>
            </a:pPr>
            <a:endParaRPr lang="en-US" sz="2400" dirty="0"/>
          </a:p>
          <a:p>
            <a:pPr>
              <a:lnSpc>
                <a:spcPct val="80000"/>
              </a:lnSpc>
            </a:pPr>
            <a:r>
              <a:rPr lang="en-US" sz="2400" b="1" dirty="0"/>
              <a:t>Key Fields of abstracting Base Rent:</a:t>
            </a:r>
          </a:p>
          <a:p>
            <a:pPr marL="342900" indent="-342900">
              <a:lnSpc>
                <a:spcPct val="80000"/>
              </a:lnSpc>
              <a:buFont typeface="Arial" panose="020B0604020202020204" pitchFamily="34" charset="0"/>
              <a:buChar char="•"/>
            </a:pPr>
            <a:endParaRPr lang="en-US" sz="2400" dirty="0"/>
          </a:p>
          <a:p>
            <a:pPr marL="342900" indent="-342900">
              <a:lnSpc>
                <a:spcPct val="80000"/>
              </a:lnSpc>
              <a:buFont typeface="Arial" panose="020B0604020202020204" pitchFamily="34" charset="0"/>
              <a:buChar char="•"/>
            </a:pPr>
            <a:r>
              <a:rPr lang="en-US" sz="2400" b="1" dirty="0"/>
              <a:t>Start Date of Rent</a:t>
            </a:r>
            <a:r>
              <a:rPr lang="en-US" sz="2400" dirty="0"/>
              <a:t>: The date when the base rent payments begin.</a:t>
            </a:r>
          </a:p>
          <a:p>
            <a:pPr marL="342900" indent="-342900">
              <a:lnSpc>
                <a:spcPct val="80000"/>
              </a:lnSpc>
              <a:buFont typeface="Arial" panose="020B0604020202020204" pitchFamily="34" charset="0"/>
              <a:buChar char="•"/>
            </a:pPr>
            <a:endParaRPr lang="en-US" sz="2400" dirty="0"/>
          </a:p>
          <a:p>
            <a:pPr marL="342900" indent="-342900">
              <a:lnSpc>
                <a:spcPct val="80000"/>
              </a:lnSpc>
              <a:buFont typeface="Arial" panose="020B0604020202020204" pitchFamily="34" charset="0"/>
              <a:buChar char="•"/>
            </a:pPr>
            <a:r>
              <a:rPr lang="en-US" sz="2400" b="1" dirty="0"/>
              <a:t>End Date of Rent</a:t>
            </a:r>
            <a:r>
              <a:rPr lang="en-US" sz="2400" dirty="0"/>
              <a:t>: The date when the current base rent agreement expires (if applicable).</a:t>
            </a:r>
          </a:p>
          <a:p>
            <a:pPr marL="342900" indent="-342900">
              <a:lnSpc>
                <a:spcPct val="80000"/>
              </a:lnSpc>
              <a:buFont typeface="Arial" panose="020B0604020202020204" pitchFamily="34" charset="0"/>
              <a:buChar char="•"/>
            </a:pPr>
            <a:endParaRPr lang="en-US" sz="2400" dirty="0"/>
          </a:p>
          <a:p>
            <a:pPr marL="342900" indent="-342900">
              <a:lnSpc>
                <a:spcPct val="80000"/>
              </a:lnSpc>
              <a:buFont typeface="Arial" panose="020B0604020202020204" pitchFamily="34" charset="0"/>
              <a:buChar char="•"/>
            </a:pPr>
            <a:r>
              <a:rPr lang="en-US" sz="2400" b="1" dirty="0"/>
              <a:t>Base Rent Amount</a:t>
            </a:r>
            <a:r>
              <a:rPr lang="en-US" sz="2400" dirty="0"/>
              <a:t>: The specific dollar amount designated as the base rent.</a:t>
            </a:r>
          </a:p>
          <a:p>
            <a:pPr marL="342900" indent="-342900">
              <a:lnSpc>
                <a:spcPct val="80000"/>
              </a:lnSpc>
              <a:buFont typeface="Arial" panose="020B0604020202020204" pitchFamily="34" charset="0"/>
              <a:buChar char="•"/>
            </a:pPr>
            <a:endParaRPr lang="en-US" sz="2400" dirty="0"/>
          </a:p>
          <a:p>
            <a:pPr marL="342900" indent="-342900">
              <a:lnSpc>
                <a:spcPct val="80000"/>
              </a:lnSpc>
              <a:buFont typeface="Arial" panose="020B0604020202020204" pitchFamily="34" charset="0"/>
              <a:buChar char="•"/>
            </a:pPr>
            <a:r>
              <a:rPr lang="en-US" sz="2400" b="1" dirty="0"/>
              <a:t>Rent Calculation Method</a:t>
            </a:r>
            <a:r>
              <a:rPr lang="en-US" sz="2400" dirty="0"/>
              <a:t>: Indication of whether the base rent is a fixed amount or calculated on a per square foot basis.</a:t>
            </a:r>
          </a:p>
          <a:p>
            <a:pPr marL="342900" indent="-342900">
              <a:lnSpc>
                <a:spcPct val="80000"/>
              </a:lnSpc>
              <a:buFont typeface="Arial" panose="020B0604020202020204" pitchFamily="34" charset="0"/>
              <a:buChar char="•"/>
            </a:pPr>
            <a:endParaRPr lang="en-US" sz="2400" dirty="0"/>
          </a:p>
          <a:p>
            <a:pPr marL="342900" indent="-342900">
              <a:lnSpc>
                <a:spcPct val="80000"/>
              </a:lnSpc>
              <a:buFont typeface="Arial" panose="020B0604020202020204" pitchFamily="34" charset="0"/>
              <a:buChar char="•"/>
            </a:pPr>
            <a:r>
              <a:rPr lang="en-US" sz="2400" b="1" dirty="0"/>
              <a:t>Payment Frequency</a:t>
            </a:r>
            <a:r>
              <a:rPr lang="en-US" sz="2400" dirty="0"/>
              <a:t>: How often the base rent is to be paid (monthly, quarterly, semi-annual, or annual).</a:t>
            </a:r>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spTree>
    <p:extLst>
      <p:ext uri="{BB962C8B-B14F-4D97-AF65-F5344CB8AC3E}">
        <p14:creationId xmlns:p14="http://schemas.microsoft.com/office/powerpoint/2010/main" val="49178145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Base Rent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6740307"/>
          </a:xfrm>
          <a:prstGeom prst="rect">
            <a:avLst/>
          </a:prstGeom>
          <a:noFill/>
        </p:spPr>
        <p:txBody>
          <a:bodyPr wrap="square">
            <a:spAutoFit/>
          </a:bodyPr>
          <a:lstStyle/>
          <a:p>
            <a:pPr>
              <a:lnSpc>
                <a:spcPct val="80000"/>
              </a:lnSpc>
            </a:pPr>
            <a:r>
              <a:rPr lang="en-US" sz="2400" b="1" dirty="0"/>
              <a:t>Payment Type: Advance or Arrear.</a:t>
            </a:r>
          </a:p>
          <a:p>
            <a:pPr>
              <a:lnSpc>
                <a:spcPct val="80000"/>
              </a:lnSpc>
            </a:pPr>
            <a:endParaRPr lang="en-US" sz="2400" dirty="0"/>
          </a:p>
          <a:p>
            <a:pPr>
              <a:lnSpc>
                <a:spcPct val="80000"/>
              </a:lnSpc>
            </a:pPr>
            <a:r>
              <a:rPr lang="en-US" sz="2400" b="1" dirty="0"/>
              <a:t>Proration Method: Prorating the Rent to 30 days, 360 days , 365 days proration.</a:t>
            </a:r>
          </a:p>
          <a:p>
            <a:pPr>
              <a:lnSpc>
                <a:spcPct val="80000"/>
              </a:lnSpc>
            </a:pPr>
            <a:endParaRPr lang="en-US" sz="2400" b="1" dirty="0"/>
          </a:p>
          <a:p>
            <a:pPr>
              <a:lnSpc>
                <a:spcPct val="80000"/>
              </a:lnSpc>
            </a:pPr>
            <a:r>
              <a:rPr lang="en-US" sz="2400" dirty="0"/>
              <a:t>The </a:t>
            </a:r>
            <a:r>
              <a:rPr lang="en-US" sz="2400" b="1" dirty="0"/>
              <a:t>Proration Method</a:t>
            </a:r>
            <a:r>
              <a:rPr lang="en-US" sz="2400" dirty="0"/>
              <a:t> is commonly used to calculate rent or other charges based on a specified number of days in a month or year. Here’s an explanation of how to prorate rent using three different proration methods: </a:t>
            </a:r>
            <a:r>
              <a:rPr lang="en-US" sz="2400" b="1" dirty="0"/>
              <a:t>30 days</a:t>
            </a:r>
            <a:r>
              <a:rPr lang="en-US" sz="2400" dirty="0"/>
              <a:t>, </a:t>
            </a:r>
            <a:r>
              <a:rPr lang="en-US" sz="2400" b="1" dirty="0"/>
              <a:t>360 days</a:t>
            </a:r>
            <a:r>
              <a:rPr lang="en-US" sz="2400" dirty="0"/>
              <a:t>, and </a:t>
            </a:r>
            <a:r>
              <a:rPr lang="en-US" sz="2400" b="1" dirty="0"/>
              <a:t>365 days</a:t>
            </a:r>
            <a:r>
              <a:rPr lang="en-US" sz="2400" dirty="0"/>
              <a:t>.</a:t>
            </a:r>
            <a:endParaRPr lang="en-US" sz="2400" b="1" dirty="0"/>
          </a:p>
          <a:p>
            <a:pPr>
              <a:lnSpc>
                <a:spcPct val="80000"/>
              </a:lnSpc>
            </a:pPr>
            <a:endParaRPr lang="en-US" sz="2400" b="1" dirty="0"/>
          </a:p>
          <a:p>
            <a:pPr marL="457200" indent="-457200">
              <a:lnSpc>
                <a:spcPct val="80000"/>
              </a:lnSpc>
              <a:buAutoNum type="arabicPeriod"/>
            </a:pPr>
            <a:r>
              <a:rPr lang="en-IN" sz="2400" b="1" dirty="0"/>
              <a:t>30 Days Proration</a:t>
            </a:r>
          </a:p>
          <a:p>
            <a:pPr>
              <a:lnSpc>
                <a:spcPct val="80000"/>
              </a:lnSpc>
            </a:pPr>
            <a:endParaRPr lang="en-US" sz="2400" b="1" dirty="0"/>
          </a:p>
          <a:p>
            <a:r>
              <a:rPr lang="en-US" sz="2400" b="1" dirty="0"/>
              <a:t>Calculation</a:t>
            </a:r>
            <a:r>
              <a:rPr lang="en-US" sz="2400" dirty="0"/>
              <a:t>:</a:t>
            </a:r>
          </a:p>
          <a:p>
            <a:endParaRPr lang="en-US" sz="2400" dirty="0"/>
          </a:p>
          <a:p>
            <a:pPr>
              <a:buFont typeface="Arial" panose="020B0604020202020204" pitchFamily="34" charset="0"/>
              <a:buChar char="•"/>
            </a:pPr>
            <a:r>
              <a:rPr lang="en-US" sz="2400" b="1" dirty="0"/>
              <a:t>Daily Rent</a:t>
            </a:r>
            <a:r>
              <a:rPr lang="en-US" sz="2400" dirty="0"/>
              <a:t>: Monthly Rent ÷ 30</a:t>
            </a:r>
          </a:p>
          <a:p>
            <a:endParaRPr lang="en-US" sz="2400" dirty="0"/>
          </a:p>
          <a:p>
            <a:pPr>
              <a:buFont typeface="Arial" panose="020B0604020202020204" pitchFamily="34" charset="0"/>
              <a:buChar char="•"/>
            </a:pPr>
            <a:r>
              <a:rPr lang="en-US" sz="2400" b="1" dirty="0"/>
              <a:t>Prorated Rent</a:t>
            </a:r>
            <a:r>
              <a:rPr lang="en-US" sz="2400" dirty="0"/>
              <a:t>: Daily Rent × Number of Days Occupied</a:t>
            </a:r>
          </a:p>
          <a:p>
            <a:pPr marL="457200" indent="-457200">
              <a:lnSpc>
                <a:spcPct val="80000"/>
              </a:lnSpc>
              <a:buAutoNum type="arabicPeriod"/>
            </a:pPr>
            <a:endParaRPr lang="en-US" sz="2400" b="1" dirty="0"/>
          </a:p>
          <a:p>
            <a:pPr>
              <a:lnSpc>
                <a:spcPct val="80000"/>
              </a:lnSpc>
            </a:pPr>
            <a:endParaRPr lang="en-US" sz="2400" dirty="0"/>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spTree>
    <p:extLst>
      <p:ext uri="{BB962C8B-B14F-4D97-AF65-F5344CB8AC3E}">
        <p14:creationId xmlns:p14="http://schemas.microsoft.com/office/powerpoint/2010/main" val="33098807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Base Rent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6666440"/>
          </a:xfrm>
          <a:prstGeom prst="rect">
            <a:avLst/>
          </a:prstGeom>
          <a:noFill/>
        </p:spPr>
        <p:txBody>
          <a:bodyPr wrap="square">
            <a:spAutoFit/>
          </a:bodyPr>
          <a:lstStyle/>
          <a:p>
            <a:pPr>
              <a:lnSpc>
                <a:spcPct val="80000"/>
              </a:lnSpc>
            </a:pPr>
            <a:r>
              <a:rPr lang="en-US" sz="2400" b="1" dirty="0"/>
              <a:t>2. </a:t>
            </a:r>
            <a:r>
              <a:rPr lang="en-IN" sz="2400" b="1" dirty="0"/>
              <a:t>360 Days Proration</a:t>
            </a:r>
            <a:endParaRPr lang="en-US" sz="2400" b="1" dirty="0"/>
          </a:p>
          <a:p>
            <a:pPr marL="457200" indent="-457200">
              <a:lnSpc>
                <a:spcPct val="80000"/>
              </a:lnSpc>
              <a:buAutoNum type="arabicPeriod"/>
            </a:pPr>
            <a:endParaRPr lang="en-US" sz="2400" b="1" dirty="0"/>
          </a:p>
          <a:p>
            <a:r>
              <a:rPr lang="en-US" sz="2400" b="1" dirty="0"/>
              <a:t>Calculation</a:t>
            </a:r>
            <a:r>
              <a:rPr lang="en-US" sz="2400" dirty="0"/>
              <a:t>:</a:t>
            </a:r>
          </a:p>
          <a:p>
            <a:endParaRPr lang="en-US" sz="2400" dirty="0"/>
          </a:p>
          <a:p>
            <a:pPr>
              <a:buFont typeface="Arial" panose="020B0604020202020204" pitchFamily="34" charset="0"/>
              <a:buChar char="•"/>
            </a:pPr>
            <a:r>
              <a:rPr lang="en-US" sz="2400" b="1" dirty="0"/>
              <a:t>Daily Rent</a:t>
            </a:r>
            <a:r>
              <a:rPr lang="en-US" sz="2400" dirty="0"/>
              <a:t>: Monthly Rent × 12 ÷ 360</a:t>
            </a:r>
          </a:p>
          <a:p>
            <a:pPr>
              <a:buFont typeface="Arial" panose="020B0604020202020204" pitchFamily="34" charset="0"/>
              <a:buChar char="•"/>
            </a:pPr>
            <a:r>
              <a:rPr lang="en-US" sz="2400" b="1" dirty="0"/>
              <a:t>Prorated Rent</a:t>
            </a:r>
            <a:r>
              <a:rPr lang="en-US" sz="2400" dirty="0"/>
              <a:t>: Daily Rent × Number of Days Occupied</a:t>
            </a:r>
          </a:p>
          <a:p>
            <a:pPr>
              <a:buFont typeface="Arial" panose="020B0604020202020204" pitchFamily="34" charset="0"/>
              <a:buChar char="•"/>
            </a:pPr>
            <a:endParaRPr lang="en-US" sz="2400" dirty="0"/>
          </a:p>
          <a:p>
            <a:r>
              <a:rPr lang="en-US" sz="2400" dirty="0"/>
              <a:t>3. </a:t>
            </a:r>
            <a:r>
              <a:rPr lang="en-IN" sz="2400" dirty="0"/>
              <a:t>365 Days Proration</a:t>
            </a:r>
          </a:p>
          <a:p>
            <a:endParaRPr lang="en-US" sz="2400" dirty="0"/>
          </a:p>
          <a:p>
            <a:r>
              <a:rPr lang="en-US" sz="2400" b="1" dirty="0"/>
              <a:t>Calculation</a:t>
            </a:r>
            <a:r>
              <a:rPr lang="en-US" sz="2400" dirty="0"/>
              <a:t>:</a:t>
            </a:r>
          </a:p>
          <a:p>
            <a:endParaRPr lang="en-US" sz="2400" dirty="0"/>
          </a:p>
          <a:p>
            <a:pPr>
              <a:buFont typeface="Arial" panose="020B0604020202020204" pitchFamily="34" charset="0"/>
              <a:buChar char="•"/>
            </a:pPr>
            <a:r>
              <a:rPr lang="en-US" sz="2400" b="1" dirty="0"/>
              <a:t>Daily Rent</a:t>
            </a:r>
            <a:r>
              <a:rPr lang="en-US" sz="2400" dirty="0"/>
              <a:t>: Monthly Rent × 12 ÷ 365</a:t>
            </a:r>
          </a:p>
          <a:p>
            <a:pPr>
              <a:buFont typeface="Arial" panose="020B0604020202020204" pitchFamily="34" charset="0"/>
              <a:buChar char="•"/>
            </a:pPr>
            <a:r>
              <a:rPr lang="en-US" sz="2400" b="1" dirty="0"/>
              <a:t>Prorated Rent</a:t>
            </a:r>
            <a:r>
              <a:rPr lang="en-US" sz="2400" dirty="0"/>
              <a:t>: Daily Rent × Number of Days Occupied</a:t>
            </a:r>
          </a:p>
          <a:p>
            <a:endParaRPr lang="en-US" sz="2400" dirty="0"/>
          </a:p>
          <a:p>
            <a:pPr marL="457200" indent="-457200">
              <a:lnSpc>
                <a:spcPct val="80000"/>
              </a:lnSpc>
              <a:buAutoNum type="arabicPeriod"/>
            </a:pPr>
            <a:endParaRPr lang="en-US" sz="2400" b="1" dirty="0"/>
          </a:p>
          <a:p>
            <a:pPr>
              <a:lnSpc>
                <a:spcPct val="80000"/>
              </a:lnSpc>
            </a:pPr>
            <a:endParaRPr lang="en-US" sz="2400" dirty="0"/>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spTree>
    <p:extLst>
      <p:ext uri="{BB962C8B-B14F-4D97-AF65-F5344CB8AC3E}">
        <p14:creationId xmlns:p14="http://schemas.microsoft.com/office/powerpoint/2010/main" val="261078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What is mean by Free Rent / Abatement ?</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7552837"/>
          </a:xfrm>
          <a:prstGeom prst="rect">
            <a:avLst/>
          </a:prstGeom>
          <a:noFill/>
        </p:spPr>
        <p:txBody>
          <a:bodyPr wrap="square">
            <a:spAutoFit/>
          </a:bodyPr>
          <a:lstStyle/>
          <a:p>
            <a:pPr marL="342900" indent="-342900">
              <a:buFont typeface="Arial" panose="020B0604020202020204" pitchFamily="34" charset="0"/>
              <a:buChar char="•"/>
            </a:pPr>
            <a:r>
              <a:rPr lang="en-US" sz="2400" b="1" dirty="0"/>
              <a:t>Free Rent</a:t>
            </a:r>
            <a:r>
              <a:rPr lang="en-US" sz="2400" dirty="0"/>
              <a:t> or </a:t>
            </a:r>
            <a:r>
              <a:rPr lang="en-US" sz="2400" b="1" dirty="0"/>
              <a:t>Rent Abatement</a:t>
            </a:r>
            <a:r>
              <a:rPr lang="en-US" sz="2400" dirty="0"/>
              <a:t> refers to a period during which a tenant is not required to pay rent, typically granted by the landlord as part of a lease agreement.</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This incentive is often used to attract tenants, encourage longer lease terms, or compensate for improvements or adjustments needed in the leased space.</a:t>
            </a:r>
          </a:p>
          <a:p>
            <a:endParaRPr lang="en-US" sz="2400" dirty="0"/>
          </a:p>
          <a:p>
            <a:r>
              <a:rPr lang="en-US" sz="2400" b="1" dirty="0"/>
              <a:t>What is mean by Partial Abatement?</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Partial Abatement refers to a situation where a tenant is granted a reduction in rent for a specific period rather than a complete waiver of rent payments. </a:t>
            </a:r>
          </a:p>
          <a:p>
            <a:endParaRPr lang="en-US" sz="2400" dirty="0"/>
          </a:p>
          <a:p>
            <a:pPr marL="342900" indent="-342900">
              <a:buFont typeface="Arial" panose="020B0604020202020204" pitchFamily="34" charset="0"/>
              <a:buChar char="•"/>
            </a:pPr>
            <a:r>
              <a:rPr lang="en-US" sz="2400" dirty="0"/>
              <a:t>The tenant to pay less than the full rent amount during the abatement period, often due to specific circumstances that impact their use of the leased space. </a:t>
            </a:r>
          </a:p>
          <a:p>
            <a:pPr marL="342900" indent="-342900">
              <a:buFont typeface="Arial" panose="020B0604020202020204" pitchFamily="34" charset="0"/>
              <a:buChar char="•"/>
            </a:pPr>
            <a:endParaRPr lang="en-US" sz="2400" dirty="0"/>
          </a:p>
          <a:p>
            <a:endParaRPr lang="en-US" sz="2400" dirty="0"/>
          </a:p>
          <a:p>
            <a:pPr marL="457200" indent="-457200">
              <a:lnSpc>
                <a:spcPct val="80000"/>
              </a:lnSpc>
              <a:buAutoNum type="arabicPeriod"/>
            </a:pPr>
            <a:endParaRPr lang="en-US" sz="2400" b="1" dirty="0"/>
          </a:p>
          <a:p>
            <a:pPr>
              <a:lnSpc>
                <a:spcPct val="80000"/>
              </a:lnSpc>
            </a:pPr>
            <a:endParaRPr lang="en-US" sz="2400" dirty="0"/>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spTree>
    <p:extLst>
      <p:ext uri="{BB962C8B-B14F-4D97-AF65-F5344CB8AC3E}">
        <p14:creationId xmlns:p14="http://schemas.microsoft.com/office/powerpoint/2010/main" val="34169751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Calculation - Free Rent / Abatement and Partial Abatement </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6034344"/>
          </a:xfrm>
          <a:prstGeom prst="rect">
            <a:avLst/>
          </a:prstGeom>
          <a:noFill/>
        </p:spPr>
        <p:txBody>
          <a:bodyPr wrap="square">
            <a:spAutoFit/>
          </a:bodyPr>
          <a:lstStyle/>
          <a:p>
            <a:pPr marL="342900" marR="0" indent="-342900">
              <a:lnSpc>
                <a:spcPct val="107000"/>
              </a:lnSpc>
              <a:spcBef>
                <a:spcPts val="0"/>
              </a:spcBef>
              <a:spcAft>
                <a:spcPts val="800"/>
              </a:spcAft>
              <a:buFont typeface="+mj-lt"/>
              <a:buAutoNum type="arabicPeriod"/>
            </a:pPr>
            <a:r>
              <a:rPr lang="en-US" sz="1800" kern="100" dirty="0">
                <a:effectLst/>
                <a:latin typeface="Aptos" panose="020B0004020202020204" pitchFamily="34" charset="0"/>
                <a:ea typeface="Aptos" panose="020B0004020202020204" pitchFamily="34" charset="0"/>
                <a:cs typeface="Latha" panose="020B0604020202020204" pitchFamily="34" charset="0"/>
              </a:rPr>
              <a:t>Commencing on and as of the Rent Commencement Date (1/1/2022) and expiring on the Expiration Date(12/31/2026), Tenant shall pay to Landlord the minimum annual rent of $24,000.00 payable in advance in equal monthly installments on or before the first day of each calendar month. Minimum Rent shall be abated for the Calendar year 2022.</a:t>
            </a:r>
            <a:endParaRPr lang="en-IN" sz="1800" kern="100" dirty="0">
              <a:effectLst/>
              <a:latin typeface="Aptos" panose="020B0004020202020204" pitchFamily="34" charset="0"/>
              <a:ea typeface="Aptos" panose="020B0004020202020204" pitchFamily="34" charset="0"/>
              <a:cs typeface="Latha" panose="020B0604020202020204" pitchFamily="34" charset="0"/>
            </a:endParaRPr>
          </a:p>
          <a:p>
            <a:pPr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Latha" panose="020B0604020202020204" pitchFamily="34" charset="0"/>
              </a:rPr>
              <a:t>Calculate Rent Stream ???</a:t>
            </a:r>
          </a:p>
          <a:p>
            <a:pPr marR="0">
              <a:lnSpc>
                <a:spcPct val="107000"/>
              </a:lnSpc>
              <a:spcBef>
                <a:spcPts val="0"/>
              </a:spcBef>
              <a:spcAft>
                <a:spcPts val="800"/>
              </a:spcAft>
            </a:pPr>
            <a:endParaRPr lang="en-US" kern="100" dirty="0">
              <a:latin typeface="Aptos" panose="020B0004020202020204" pitchFamily="34" charset="0"/>
              <a:ea typeface="Aptos" panose="020B0004020202020204" pitchFamily="34" charset="0"/>
              <a:cs typeface="Latha" panose="020B0604020202020204" pitchFamily="34" charset="0"/>
            </a:endParaRPr>
          </a:p>
          <a:p>
            <a:pPr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Latha" panose="020B0604020202020204" pitchFamily="34" charset="0"/>
            </a:endParaRPr>
          </a:p>
          <a:p>
            <a:pPr marR="0">
              <a:lnSpc>
                <a:spcPct val="107000"/>
              </a:lnSpc>
              <a:spcBef>
                <a:spcPts val="0"/>
              </a:spcBef>
              <a:spcAft>
                <a:spcPts val="800"/>
              </a:spcAft>
            </a:pPr>
            <a:endParaRPr lang="en-US" kern="100" dirty="0">
              <a:latin typeface="Aptos" panose="020B0004020202020204" pitchFamily="34" charset="0"/>
              <a:ea typeface="Aptos" panose="020B0004020202020204" pitchFamily="34" charset="0"/>
              <a:cs typeface="Latha" panose="020B0604020202020204" pitchFamily="34" charset="0"/>
            </a:endParaRPr>
          </a:p>
          <a:p>
            <a:pPr marR="0">
              <a:lnSpc>
                <a:spcPct val="107000"/>
              </a:lnSpc>
              <a:spcBef>
                <a:spcPts val="0"/>
              </a:spcBef>
              <a:spcAft>
                <a:spcPts val="800"/>
              </a:spcAft>
            </a:pPr>
            <a:r>
              <a:rPr lang="en-IN" sz="1800" kern="100" dirty="0">
                <a:effectLst/>
                <a:latin typeface="Aptos" panose="020B0004020202020204" pitchFamily="34" charset="0"/>
                <a:ea typeface="Aptos" panose="020B0004020202020204" pitchFamily="34" charset="0"/>
                <a:cs typeface="Latha" panose="020B0604020202020204" pitchFamily="34" charset="0"/>
              </a:rPr>
              <a:t>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a:p>
          <a:p>
            <a:endParaRPr lang="en-US" sz="2400" dirty="0"/>
          </a:p>
          <a:p>
            <a:pPr marL="457200" indent="-457200">
              <a:lnSpc>
                <a:spcPct val="80000"/>
              </a:lnSpc>
              <a:buAutoNum type="arabicPeriod"/>
            </a:pPr>
            <a:endParaRPr lang="en-US" sz="2400" b="1" dirty="0"/>
          </a:p>
          <a:p>
            <a:pPr>
              <a:lnSpc>
                <a:spcPct val="80000"/>
              </a:lnSpc>
            </a:pPr>
            <a:endParaRPr lang="en-US" sz="2400" dirty="0"/>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pic>
        <p:nvPicPr>
          <p:cNvPr id="8" name="Picture 7">
            <a:extLst>
              <a:ext uri="{FF2B5EF4-FFF2-40B4-BE49-F238E27FC236}">
                <a16:creationId xmlns:a16="http://schemas.microsoft.com/office/drawing/2014/main" id="{E06969FC-D69D-6BB2-C7B0-3595C716B965}"/>
              </a:ext>
            </a:extLst>
          </p:cNvPr>
          <p:cNvPicPr>
            <a:picLocks noChangeAspect="1"/>
          </p:cNvPicPr>
          <p:nvPr/>
        </p:nvPicPr>
        <p:blipFill>
          <a:blip r:embed="rId2"/>
          <a:stretch>
            <a:fillRect/>
          </a:stretch>
        </p:blipFill>
        <p:spPr>
          <a:xfrm>
            <a:off x="1959429" y="3517641"/>
            <a:ext cx="7399175" cy="1446243"/>
          </a:xfrm>
          <a:prstGeom prst="rect">
            <a:avLst/>
          </a:prstGeom>
        </p:spPr>
      </p:pic>
    </p:spTree>
    <p:extLst>
      <p:ext uri="{BB962C8B-B14F-4D97-AF65-F5344CB8AC3E}">
        <p14:creationId xmlns:p14="http://schemas.microsoft.com/office/powerpoint/2010/main" val="42261146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Calculation - Free Rent / Abatement and Partial Abatement </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17749" y="1277954"/>
            <a:ext cx="10378985" cy="7394332"/>
          </a:xfrm>
          <a:prstGeom prst="rect">
            <a:avLst/>
          </a:prstGeom>
          <a:noFill/>
        </p:spPr>
        <p:txBody>
          <a:bodyPr wrap="square">
            <a:spAutoFit/>
          </a:bodyPr>
          <a:lstStyle/>
          <a:p>
            <a:pPr algn="just" eaLnBrk="1" hangingPunct="1">
              <a:spcAft>
                <a:spcPct val="0"/>
              </a:spcAft>
            </a:pPr>
            <a:r>
              <a:rPr lang="en-US" altLang="en-US" sz="1800" b="1" dirty="0">
                <a:solidFill>
                  <a:srgbClr val="000000"/>
                </a:solidFill>
                <a:latin typeface="Calibri" panose="020F0502020204030204" pitchFamily="34" charset="0"/>
                <a:ea typeface="Calibri" panose="020F0502020204030204" pitchFamily="34" charset="0"/>
                <a:cs typeface="Calibri" panose="020F0502020204030204" pitchFamily="34" charset="0"/>
              </a:rPr>
              <a:t>RENT ABATEMENT: </a:t>
            </a:r>
            <a:r>
              <a:rPr lang="en-US" altLang="en-US" sz="1800" dirty="0">
                <a:solidFill>
                  <a:srgbClr val="000000"/>
                </a:solidFill>
                <a:latin typeface="Calibri" panose="020F0502020204030204" pitchFamily="34" charset="0"/>
                <a:ea typeface="Calibri" panose="020F0502020204030204" pitchFamily="34" charset="0"/>
                <a:cs typeface="Calibri" panose="020F0502020204030204" pitchFamily="34" charset="0"/>
              </a:rPr>
              <a:t>Only one-half of the Minimum Rent shall be payable commencing with the first full calendar month following the Rent Commencement Date and continuing for a period of 6 months thereafter (the "Abatement Months”)</a:t>
            </a:r>
          </a:p>
          <a:p>
            <a:pPr algn="just" eaLnBrk="1" hangingPunct="1">
              <a:spcAft>
                <a:spcPct val="0"/>
              </a:spcAft>
            </a:pPr>
            <a:r>
              <a:rPr lang="en-US" altLang="en-US" sz="1800" dirty="0">
                <a:solidFill>
                  <a:srgbClr val="000000"/>
                </a:solidFill>
                <a:latin typeface="Calibri" panose="020F0502020204030204" pitchFamily="34" charset="0"/>
                <a:ea typeface="Calibri" panose="020F0502020204030204" pitchFamily="34" charset="0"/>
                <a:cs typeface="Calibri" panose="020F0502020204030204" pitchFamily="34" charset="0"/>
              </a:rPr>
              <a:t> </a:t>
            </a:r>
          </a:p>
          <a:p>
            <a:pPr algn="just" eaLnBrk="1" hangingPunct="1">
              <a:spcAft>
                <a:spcPct val="0"/>
              </a:spcAft>
            </a:pPr>
            <a:r>
              <a:rPr lang="en-US" altLang="en-US" sz="1800" dirty="0">
                <a:solidFill>
                  <a:srgbClr val="000000"/>
                </a:solidFill>
                <a:latin typeface="Calibri" panose="020F0502020204030204" pitchFamily="34" charset="0"/>
                <a:ea typeface="Calibri" panose="020F0502020204030204" pitchFamily="34" charset="0"/>
                <a:cs typeface="Calibri" panose="020F0502020204030204" pitchFamily="34" charset="0"/>
              </a:rPr>
              <a:t>Lease shall commencing on 7/1/2021 - 12/31/2025</a:t>
            </a:r>
          </a:p>
          <a:p>
            <a:pPr algn="just" eaLnBrk="1" hangingPunct="1">
              <a:spcAft>
                <a:spcPct val="0"/>
              </a:spcAft>
            </a:pPr>
            <a:r>
              <a:rPr lang="en-US" altLang="en-US" sz="1800" dirty="0">
                <a:solidFill>
                  <a:srgbClr val="000000"/>
                </a:solidFill>
                <a:latin typeface="Calibri" panose="020F0502020204030204" pitchFamily="34" charset="0"/>
                <a:ea typeface="Calibri" panose="020F0502020204030204" pitchFamily="34" charset="0"/>
                <a:cs typeface="Calibri" panose="020F0502020204030204" pitchFamily="34" charset="0"/>
              </a:rPr>
              <a:t> </a:t>
            </a:r>
          </a:p>
          <a:p>
            <a:pPr algn="just" eaLnBrk="1" hangingPunct="1">
              <a:spcAft>
                <a:spcPct val="0"/>
              </a:spcAft>
            </a:pPr>
            <a:r>
              <a:rPr lang="en-US" altLang="en-US" sz="1800" dirty="0">
                <a:solidFill>
                  <a:srgbClr val="000000"/>
                </a:solidFill>
                <a:latin typeface="Calibri" panose="020F0502020204030204" pitchFamily="34" charset="0"/>
                <a:ea typeface="Calibri" panose="020F0502020204030204" pitchFamily="34" charset="0"/>
                <a:cs typeface="Calibri" panose="020F0502020204030204" pitchFamily="34" charset="0"/>
              </a:rPr>
              <a:t>Rate PSF - $20.00; Area of the Premises - 1,000 SF</a:t>
            </a:r>
          </a:p>
          <a:p>
            <a:pPr algn="just" eaLnBrk="1" hangingPunct="1">
              <a:spcAft>
                <a:spcPct val="0"/>
              </a:spcAft>
            </a:pPr>
            <a:r>
              <a:rPr lang="en-US" altLang="en-US" sz="1800" dirty="0">
                <a:solidFill>
                  <a:srgbClr val="000000"/>
                </a:solidFill>
                <a:latin typeface="Calibri" panose="020F0502020204030204" pitchFamily="34" charset="0"/>
                <a:ea typeface="Calibri" panose="020F0502020204030204" pitchFamily="34" charset="0"/>
                <a:cs typeface="Calibri" panose="020F0502020204030204" pitchFamily="34" charset="0"/>
              </a:rPr>
              <a:t> </a:t>
            </a:r>
          </a:p>
          <a:p>
            <a:pPr algn="just" eaLnBrk="1" hangingPunct="1">
              <a:spcAft>
                <a:spcPct val="0"/>
              </a:spcAft>
            </a:pPr>
            <a:r>
              <a:rPr lang="en-US" altLang="en-US" sz="1800" dirty="0">
                <a:solidFill>
                  <a:srgbClr val="000000"/>
                </a:solidFill>
                <a:latin typeface="Calibri" panose="020F0502020204030204" pitchFamily="34" charset="0"/>
                <a:ea typeface="Calibri" panose="020F0502020204030204" pitchFamily="34" charset="0"/>
                <a:cs typeface="Calibri" panose="020F0502020204030204" pitchFamily="34" charset="0"/>
              </a:rPr>
              <a:t>Calculate Rent Stream ???</a:t>
            </a:r>
          </a:p>
          <a:p>
            <a:pPr algn="just" eaLnBrk="1" hangingPunct="1">
              <a:spcAft>
                <a:spcPct val="0"/>
              </a:spcAft>
            </a:pPr>
            <a:endParaRPr lang="en-US" altLang="en-US"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just" eaLnBrk="1" hangingPunct="1">
              <a:spcAft>
                <a:spcPct val="0"/>
              </a:spcAft>
            </a:pPr>
            <a:endParaRPr lang="en-US" altLang="en-US" sz="18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R="0">
              <a:lnSpc>
                <a:spcPct val="107000"/>
              </a:lnSpc>
              <a:spcBef>
                <a:spcPts val="0"/>
              </a:spcBef>
              <a:spcAft>
                <a:spcPts val="800"/>
              </a:spcAft>
            </a:pPr>
            <a:endParaRPr lang="en-US" kern="100" dirty="0">
              <a:latin typeface="Aptos" panose="020B0004020202020204" pitchFamily="34" charset="0"/>
              <a:ea typeface="Aptos" panose="020B0004020202020204" pitchFamily="34" charset="0"/>
              <a:cs typeface="Latha" panose="020B0604020202020204" pitchFamily="34" charset="0"/>
            </a:endParaRPr>
          </a:p>
          <a:p>
            <a:pPr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Latha" panose="020B0604020202020204" pitchFamily="34" charset="0"/>
            </a:endParaRPr>
          </a:p>
          <a:p>
            <a:pPr marR="0">
              <a:lnSpc>
                <a:spcPct val="107000"/>
              </a:lnSpc>
              <a:spcBef>
                <a:spcPts val="0"/>
              </a:spcBef>
              <a:spcAft>
                <a:spcPts val="800"/>
              </a:spcAft>
            </a:pPr>
            <a:endParaRPr lang="en-US" kern="100" dirty="0">
              <a:latin typeface="Aptos" panose="020B0004020202020204" pitchFamily="34" charset="0"/>
              <a:ea typeface="Aptos" panose="020B0004020202020204" pitchFamily="34" charset="0"/>
              <a:cs typeface="Latha" panose="020B0604020202020204" pitchFamily="34" charset="0"/>
            </a:endParaRPr>
          </a:p>
          <a:p>
            <a:pPr marR="0">
              <a:lnSpc>
                <a:spcPct val="107000"/>
              </a:lnSpc>
              <a:spcBef>
                <a:spcPts val="0"/>
              </a:spcBef>
              <a:spcAft>
                <a:spcPts val="800"/>
              </a:spcAft>
            </a:pPr>
            <a:r>
              <a:rPr lang="en-IN" sz="1800" kern="100" dirty="0">
                <a:effectLst/>
                <a:latin typeface="Aptos" panose="020B0004020202020204" pitchFamily="34" charset="0"/>
                <a:ea typeface="Aptos" panose="020B0004020202020204" pitchFamily="34" charset="0"/>
                <a:cs typeface="Latha" panose="020B0604020202020204" pitchFamily="34" charset="0"/>
              </a:rPr>
              <a:t>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a:p>
          <a:p>
            <a:endParaRPr lang="en-US" sz="2400" dirty="0"/>
          </a:p>
          <a:p>
            <a:pPr marL="457200" indent="-457200">
              <a:lnSpc>
                <a:spcPct val="80000"/>
              </a:lnSpc>
              <a:buAutoNum type="arabicPeriod"/>
            </a:pPr>
            <a:endParaRPr lang="en-US" sz="2400" b="1" dirty="0"/>
          </a:p>
          <a:p>
            <a:pPr>
              <a:lnSpc>
                <a:spcPct val="80000"/>
              </a:lnSpc>
            </a:pPr>
            <a:endParaRPr lang="en-US" sz="2400" dirty="0"/>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pic>
        <p:nvPicPr>
          <p:cNvPr id="4" name="Picture 3">
            <a:extLst>
              <a:ext uri="{FF2B5EF4-FFF2-40B4-BE49-F238E27FC236}">
                <a16:creationId xmlns:a16="http://schemas.microsoft.com/office/drawing/2014/main" id="{2F78049E-7B65-3631-9BD9-1E1046CE6BB3}"/>
              </a:ext>
            </a:extLst>
          </p:cNvPr>
          <p:cNvPicPr>
            <a:picLocks noChangeAspect="1"/>
          </p:cNvPicPr>
          <p:nvPr/>
        </p:nvPicPr>
        <p:blipFill>
          <a:blip r:embed="rId2"/>
          <a:stretch>
            <a:fillRect/>
          </a:stretch>
        </p:blipFill>
        <p:spPr>
          <a:xfrm>
            <a:off x="1034399" y="4030824"/>
            <a:ext cx="8443692" cy="1529500"/>
          </a:xfrm>
          <a:prstGeom prst="rect">
            <a:avLst/>
          </a:prstGeom>
        </p:spPr>
      </p:pic>
    </p:spTree>
    <p:extLst>
      <p:ext uri="{BB962C8B-B14F-4D97-AF65-F5344CB8AC3E}">
        <p14:creationId xmlns:p14="http://schemas.microsoft.com/office/powerpoint/2010/main" val="22212819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a:latin typeface="Amaranth" panose="02000503050000020004" pitchFamily="2" charset="0"/>
              </a:rPr>
              <a:t>Introduction</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a:t>-----------------------------------------------------------------------------------------------------------------------------</a:t>
            </a:r>
            <a:endParaRPr lang="en-IN" sz="2400" dirty="0"/>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427248"/>
            <a:ext cx="10378985" cy="4154984"/>
          </a:xfrm>
          <a:prstGeom prst="rect">
            <a:avLst/>
          </a:prstGeom>
          <a:noFill/>
        </p:spPr>
        <p:txBody>
          <a:bodyPr wrap="square">
            <a:spAutoFit/>
          </a:bodyPr>
          <a:lstStyle/>
          <a:p>
            <a:pPr marL="342900" indent="-342900">
              <a:buFont typeface="Arial" panose="020B0604020202020204" pitchFamily="34" charset="0"/>
              <a:buChar char="•"/>
            </a:pPr>
            <a:r>
              <a:rPr lang="en-US" sz="2400">
                <a:latin typeface="Amaranth" panose="02000503050000020004" pitchFamily="2" charset="0"/>
              </a:rPr>
              <a:t>The period of time for which the Lease Agreement is in force, expressed as a number of months or years.</a:t>
            </a:r>
          </a:p>
          <a:p>
            <a:pPr marL="342900" indent="-342900">
              <a:buFont typeface="Arial" panose="020B0604020202020204" pitchFamily="34" charset="0"/>
              <a:buChar char="•"/>
            </a:pPr>
            <a:endParaRPr lang="en-US" sz="2400">
              <a:latin typeface="Amaranth" panose="02000503050000020004" pitchFamily="2" charset="0"/>
            </a:endParaRPr>
          </a:p>
          <a:p>
            <a:pPr marL="342900" indent="-342900">
              <a:buFont typeface="Arial" panose="020B0604020202020204" pitchFamily="34" charset="0"/>
              <a:buChar char="•"/>
            </a:pPr>
            <a:r>
              <a:rPr lang="en-US" sz="2400">
                <a:latin typeface="Amaranth" panose="02000503050000020004" pitchFamily="2" charset="0"/>
              </a:rPr>
              <a:t>A Legal contract outlining the terms under which one party agrees to rent the property from another party for a defined period of time from the commencement date to Expiration date.</a:t>
            </a:r>
          </a:p>
          <a:p>
            <a:pPr marL="342900" indent="-342900">
              <a:buFont typeface="Arial" panose="020B0604020202020204" pitchFamily="34" charset="0"/>
              <a:buChar char="•"/>
            </a:pPr>
            <a:endParaRPr lang="en-US" sz="2400">
              <a:latin typeface="Amaranth" panose="02000503050000020004" pitchFamily="2" charset="0"/>
            </a:endParaRPr>
          </a:p>
          <a:p>
            <a:pPr marL="342900" indent="-342900">
              <a:buFont typeface="Arial" panose="020B0604020202020204" pitchFamily="34" charset="0"/>
              <a:buChar char="•"/>
            </a:pPr>
            <a:r>
              <a:rPr lang="en-US" sz="2400">
                <a:latin typeface="Amaranth" panose="02000503050000020004" pitchFamily="2" charset="0"/>
              </a:rPr>
              <a:t>The term of the Lease may be fixed, periodic or indefinite duration.</a:t>
            </a:r>
          </a:p>
          <a:p>
            <a:pPr marL="342900" indent="-342900">
              <a:buFont typeface="Arial" panose="020B0604020202020204" pitchFamily="34" charset="0"/>
              <a:buChar char="•"/>
            </a:pPr>
            <a:endParaRPr lang="en-US" sz="2400">
              <a:latin typeface="Amaranth" panose="02000503050000020004" pitchFamily="2" charset="0"/>
            </a:endParaRPr>
          </a:p>
          <a:p>
            <a:pPr marL="342900" indent="-342900">
              <a:buFont typeface="Arial" panose="020B0604020202020204" pitchFamily="34" charset="0"/>
              <a:buChar char="•"/>
            </a:pPr>
            <a:r>
              <a:rPr lang="en-US" sz="2400">
                <a:latin typeface="Amaranth" panose="02000503050000020004" pitchFamily="2" charset="0"/>
              </a:rPr>
              <a:t>The term may be expressed in Months, Weeks, Year, Lease Year and Calendar Year.</a:t>
            </a:r>
            <a:endParaRPr lang="en-US" sz="2400" dirty="0">
              <a:latin typeface="Amaranth" panose="02000503050000020004" pitchFamily="2" charset="0"/>
            </a:endParaRPr>
          </a:p>
        </p:txBody>
      </p:sp>
    </p:spTree>
    <p:extLst>
      <p:ext uri="{BB962C8B-B14F-4D97-AF65-F5344CB8AC3E}">
        <p14:creationId xmlns:p14="http://schemas.microsoft.com/office/powerpoint/2010/main" val="16990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Calculation - Free Rent / Abatement and Partial Abatement </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17749" y="1277954"/>
            <a:ext cx="10378985" cy="4812471"/>
          </a:xfrm>
          <a:prstGeom prst="rect">
            <a:avLst/>
          </a:prstGeom>
          <a:noFill/>
        </p:spPr>
        <p:txBody>
          <a:bodyPr wrap="square">
            <a:spAutoFit/>
          </a:bodyPr>
          <a:lstStyle/>
          <a:p>
            <a:pPr>
              <a:spcAft>
                <a:spcPct val="0"/>
              </a:spcAft>
            </a:pPr>
            <a:r>
              <a:rPr lang="en-US" altLang="en-US" dirty="0">
                <a:solidFill>
                  <a:srgbClr val="000000"/>
                </a:solidFill>
                <a:latin typeface="Calibri" panose="020F0502020204030204" pitchFamily="34" charset="0"/>
                <a:ea typeface="Calibri" panose="020F0502020204030204" pitchFamily="34" charset="0"/>
                <a:cs typeface="Calibri" panose="020F0502020204030204" pitchFamily="34" charset="0"/>
              </a:rPr>
              <a:t>Initial Term of the Lease shall be for 4 years, Minimum Rent shall be abated for 5 months commencing from the Rent Commencement Date (2/1/2020) and expiring on the Expiration Date (1/31/2025). Tenant shall pay to Landlord the minimum annual rent $90,000.00 payable in advance in equal monthly installments on or before the first day of each calendar month. </a:t>
            </a:r>
          </a:p>
          <a:p>
            <a:pPr>
              <a:spcAft>
                <a:spcPct val="0"/>
              </a:spcAft>
            </a:pPr>
            <a:endParaRPr lang="en-US" altLang="en-US"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spcAft>
                <a:spcPct val="0"/>
              </a:spcAft>
            </a:pPr>
            <a:r>
              <a:rPr lang="en-US" altLang="en-US" dirty="0">
                <a:solidFill>
                  <a:srgbClr val="000000"/>
                </a:solidFill>
                <a:latin typeface="Calibri" panose="020F0502020204030204" pitchFamily="34" charset="0"/>
                <a:ea typeface="Calibri" panose="020F0502020204030204" pitchFamily="34" charset="0"/>
                <a:cs typeface="Calibri" panose="020F0502020204030204" pitchFamily="34" charset="0"/>
              </a:rPr>
              <a:t>Calculate the Rent Stream ???</a:t>
            </a:r>
            <a:endParaRPr lang="en-US" kern="100" dirty="0">
              <a:latin typeface="Aptos" panose="020B0004020202020204" pitchFamily="34" charset="0"/>
              <a:ea typeface="Aptos" panose="020B0004020202020204" pitchFamily="34" charset="0"/>
              <a:cs typeface="Latha" panose="020B0604020202020204" pitchFamily="34" charset="0"/>
            </a:endParaRPr>
          </a:p>
          <a:p>
            <a:pPr marR="0">
              <a:lnSpc>
                <a:spcPct val="107000"/>
              </a:lnSpc>
              <a:spcBef>
                <a:spcPts val="0"/>
              </a:spcBef>
              <a:spcAft>
                <a:spcPts val="800"/>
              </a:spcAft>
            </a:pPr>
            <a:endParaRPr lang="en-IN" sz="1800" kern="100" dirty="0">
              <a:effectLst/>
              <a:latin typeface="Aptos" panose="020B0004020202020204" pitchFamily="34" charset="0"/>
              <a:ea typeface="Aptos" panose="020B0004020202020204" pitchFamily="34" charset="0"/>
              <a:cs typeface="Latha" panose="020B0604020202020204" pitchFamily="34" charset="0"/>
            </a:endParaRP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a:p>
          <a:p>
            <a:endParaRPr lang="en-US" sz="2400" dirty="0"/>
          </a:p>
          <a:p>
            <a:pPr marL="457200" indent="-457200">
              <a:lnSpc>
                <a:spcPct val="80000"/>
              </a:lnSpc>
              <a:buAutoNum type="arabicPeriod"/>
            </a:pPr>
            <a:endParaRPr lang="en-US" sz="2400" b="1" dirty="0"/>
          </a:p>
          <a:p>
            <a:pPr>
              <a:lnSpc>
                <a:spcPct val="80000"/>
              </a:lnSpc>
            </a:pPr>
            <a:endParaRPr lang="en-US" sz="2400" dirty="0"/>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pic>
        <p:nvPicPr>
          <p:cNvPr id="8" name="Picture 7">
            <a:extLst>
              <a:ext uri="{FF2B5EF4-FFF2-40B4-BE49-F238E27FC236}">
                <a16:creationId xmlns:a16="http://schemas.microsoft.com/office/drawing/2014/main" id="{71F5BB95-70C1-B7C6-6B53-E82C0D27FB7E}"/>
              </a:ext>
            </a:extLst>
          </p:cNvPr>
          <p:cNvPicPr>
            <a:picLocks noChangeAspect="1"/>
          </p:cNvPicPr>
          <p:nvPr/>
        </p:nvPicPr>
        <p:blipFill>
          <a:blip r:embed="rId2"/>
          <a:stretch>
            <a:fillRect/>
          </a:stretch>
        </p:blipFill>
        <p:spPr>
          <a:xfrm>
            <a:off x="1166328" y="3606780"/>
            <a:ext cx="6606072" cy="1394427"/>
          </a:xfrm>
          <a:prstGeom prst="rect">
            <a:avLst/>
          </a:prstGeom>
        </p:spPr>
      </p:pic>
    </p:spTree>
    <p:extLst>
      <p:ext uri="{BB962C8B-B14F-4D97-AF65-F5344CB8AC3E}">
        <p14:creationId xmlns:p14="http://schemas.microsoft.com/office/powerpoint/2010/main" val="22399992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Calculate – Base Rent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17749" y="1277954"/>
            <a:ext cx="10378985" cy="6382132"/>
          </a:xfrm>
          <a:prstGeom prst="rect">
            <a:avLst/>
          </a:prstGeom>
          <a:noFill/>
        </p:spPr>
        <p:txBody>
          <a:bodyPr wrap="square">
            <a:spAutoFit/>
          </a:bodyPr>
          <a:lstStyle/>
          <a:p>
            <a:pPr>
              <a:spcAft>
                <a:spcPct val="0"/>
              </a:spcAft>
            </a:pPr>
            <a:r>
              <a:rPr lang="en-US" altLang="en-US" dirty="0">
                <a:solidFill>
                  <a:srgbClr val="000000"/>
                </a:solidFill>
              </a:rPr>
              <a:t>The initial term of the Lease shall be for a period commencing on the date of Landlord's delivers of possession of the Premises to Tenant (the "Commencement Date") which shall commence on January 1, 2022 and expiring on the date (the "Termination Date") which is the last day of the month (12/31/2024) which is 3 years from the Commencement Date.</a:t>
            </a:r>
          </a:p>
          <a:p>
            <a:pPr algn="ctr">
              <a:spcAft>
                <a:spcPct val="0"/>
              </a:spcAft>
            </a:pPr>
            <a:r>
              <a:rPr lang="en-US" altLang="en-US" dirty="0">
                <a:solidFill>
                  <a:srgbClr val="000000"/>
                </a:solidFill>
              </a:rPr>
              <a:t> </a:t>
            </a:r>
          </a:p>
          <a:p>
            <a:pPr>
              <a:spcAft>
                <a:spcPct val="0"/>
              </a:spcAft>
            </a:pPr>
            <a:r>
              <a:rPr lang="en-US" altLang="en-US" dirty="0">
                <a:solidFill>
                  <a:srgbClr val="000000"/>
                </a:solidFill>
              </a:rPr>
              <a:t>For the 1st year of the initial term of the Lease Tenant shall pay to Landlord annual Minimum Rent in an amount of  $12,000.00 and thereafter increase by $3,500.00 each year</a:t>
            </a:r>
          </a:p>
          <a:p>
            <a:pPr algn="ctr">
              <a:spcAft>
                <a:spcPct val="0"/>
              </a:spcAft>
            </a:pPr>
            <a:r>
              <a:rPr lang="en-US" altLang="en-US" dirty="0">
                <a:solidFill>
                  <a:srgbClr val="000000"/>
                </a:solidFill>
              </a:rPr>
              <a:t> </a:t>
            </a:r>
          </a:p>
          <a:p>
            <a:pPr>
              <a:spcAft>
                <a:spcPct val="0"/>
              </a:spcAft>
            </a:pPr>
            <a:r>
              <a:rPr lang="en-US" altLang="en-US" dirty="0">
                <a:solidFill>
                  <a:srgbClr val="000000"/>
                </a:solidFill>
              </a:rPr>
              <a:t>Calculate the Annual Rent for 2nd and 3rd year of the Lease Term?</a:t>
            </a:r>
          </a:p>
          <a:p>
            <a:pPr marR="0">
              <a:lnSpc>
                <a:spcPct val="107000"/>
              </a:lnSpc>
              <a:spcBef>
                <a:spcPts val="0"/>
              </a:spcBef>
              <a:spcAft>
                <a:spcPts val="800"/>
              </a:spcAft>
            </a:pPr>
            <a:endParaRPr lang="en-IN" sz="1800" kern="100" dirty="0">
              <a:effectLst/>
              <a:latin typeface="Aptos" panose="020B0004020202020204" pitchFamily="34" charset="0"/>
              <a:ea typeface="Aptos" panose="020B0004020202020204" pitchFamily="34" charset="0"/>
              <a:cs typeface="Latha" panose="020B0604020202020204" pitchFamily="34" charset="0"/>
            </a:endParaRPr>
          </a:p>
          <a:p>
            <a:pPr marL="342900" indent="-342900">
              <a:buFont typeface="Arial" panose="020B0604020202020204" pitchFamily="34" charset="0"/>
              <a:buChar char="•"/>
            </a:pPr>
            <a:endParaRPr lang="en-US" sz="2400" dirty="0"/>
          </a:p>
          <a:p>
            <a:pPr algn="ctr">
              <a:spcAft>
                <a:spcPct val="0"/>
              </a:spcAft>
            </a:pPr>
            <a:r>
              <a:rPr lang="en-US" altLang="en-US" sz="2400" dirty="0">
                <a:solidFill>
                  <a:srgbClr val="FF0000"/>
                </a:solidFill>
              </a:rPr>
              <a:t>Annual Rent for 2</a:t>
            </a:r>
            <a:r>
              <a:rPr lang="en-US" altLang="en-US" sz="2400" baseline="30000" dirty="0">
                <a:solidFill>
                  <a:srgbClr val="FF0000"/>
                </a:solidFill>
              </a:rPr>
              <a:t>nd</a:t>
            </a:r>
            <a:r>
              <a:rPr lang="en-US" altLang="en-US" sz="2400" dirty="0">
                <a:solidFill>
                  <a:srgbClr val="FF0000"/>
                </a:solidFill>
              </a:rPr>
              <a:t> year  = $15,500.00</a:t>
            </a:r>
          </a:p>
          <a:p>
            <a:pPr algn="ctr">
              <a:spcAft>
                <a:spcPct val="0"/>
              </a:spcAft>
            </a:pPr>
            <a:r>
              <a:rPr lang="en-US" altLang="en-US" sz="2400" dirty="0">
                <a:solidFill>
                  <a:srgbClr val="FF0000"/>
                </a:solidFill>
              </a:rPr>
              <a:t>Annual Rent for 3</a:t>
            </a:r>
            <a:r>
              <a:rPr lang="en-US" altLang="en-US" sz="2400" baseline="30000" dirty="0">
                <a:solidFill>
                  <a:srgbClr val="FF0000"/>
                </a:solidFill>
              </a:rPr>
              <a:t>rd</a:t>
            </a:r>
            <a:r>
              <a:rPr lang="en-US" altLang="en-US" sz="2400" dirty="0">
                <a:solidFill>
                  <a:srgbClr val="FF0000"/>
                </a:solidFill>
              </a:rPr>
              <a:t> year  = $19,000.00</a:t>
            </a:r>
          </a:p>
          <a:p>
            <a:pPr marL="342900" indent="-342900">
              <a:buFont typeface="Arial" panose="020B0604020202020204" pitchFamily="34" charset="0"/>
              <a:buChar char="•"/>
            </a:pPr>
            <a:endParaRPr lang="en-US" sz="2400" dirty="0"/>
          </a:p>
          <a:p>
            <a:endParaRPr lang="en-US" sz="2400" dirty="0"/>
          </a:p>
          <a:p>
            <a:pPr marL="457200" indent="-457200">
              <a:lnSpc>
                <a:spcPct val="80000"/>
              </a:lnSpc>
              <a:buAutoNum type="arabicPeriod"/>
            </a:pPr>
            <a:endParaRPr lang="en-US" sz="2400" b="1" dirty="0"/>
          </a:p>
          <a:p>
            <a:pPr>
              <a:lnSpc>
                <a:spcPct val="80000"/>
              </a:lnSpc>
            </a:pPr>
            <a:endParaRPr lang="en-US" sz="2400" dirty="0"/>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spTree>
    <p:extLst>
      <p:ext uri="{BB962C8B-B14F-4D97-AF65-F5344CB8AC3E}">
        <p14:creationId xmlns:p14="http://schemas.microsoft.com/office/powerpoint/2010/main" val="33570910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Calculate – Base Rent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17749" y="1277954"/>
            <a:ext cx="10378985" cy="6814173"/>
          </a:xfrm>
          <a:prstGeom prst="rect">
            <a:avLst/>
          </a:prstGeom>
          <a:noFill/>
        </p:spPr>
        <p:txBody>
          <a:bodyPr wrap="square">
            <a:spAutoFit/>
          </a:bodyPr>
          <a:lstStyle/>
          <a:p>
            <a:pPr>
              <a:spcAft>
                <a:spcPct val="0"/>
              </a:spcAft>
            </a:pPr>
            <a:r>
              <a:rPr lang="en-US" altLang="en-US" b="1" dirty="0">
                <a:solidFill>
                  <a:srgbClr val="000000"/>
                </a:solidFill>
              </a:rPr>
              <a:t>Term:</a:t>
            </a:r>
            <a:r>
              <a:rPr lang="en-US" altLang="en-US" dirty="0">
                <a:solidFill>
                  <a:srgbClr val="000000"/>
                </a:solidFill>
              </a:rPr>
              <a:t> From the Commencement Date through the January 31 next following the expiration of 24 months after the Commencement Date </a:t>
            </a:r>
          </a:p>
          <a:p>
            <a:pPr>
              <a:spcAft>
                <a:spcPct val="0"/>
              </a:spcAft>
            </a:pPr>
            <a:endParaRPr lang="en-US" altLang="en-US" dirty="0">
              <a:solidFill>
                <a:srgbClr val="000000"/>
              </a:solidFill>
            </a:endParaRPr>
          </a:p>
          <a:p>
            <a:pPr>
              <a:spcAft>
                <a:spcPct val="0"/>
              </a:spcAft>
            </a:pPr>
            <a:r>
              <a:rPr lang="en-US" altLang="en-US" dirty="0">
                <a:solidFill>
                  <a:srgbClr val="000000"/>
                </a:solidFill>
              </a:rPr>
              <a:t>CD - February 1, 2024.</a:t>
            </a:r>
          </a:p>
          <a:p>
            <a:pPr>
              <a:spcAft>
                <a:spcPct val="0"/>
              </a:spcAft>
            </a:pPr>
            <a:r>
              <a:rPr lang="en-US" altLang="en-US" dirty="0">
                <a:solidFill>
                  <a:srgbClr val="000000"/>
                </a:solidFill>
              </a:rPr>
              <a:t> </a:t>
            </a:r>
          </a:p>
          <a:p>
            <a:pPr>
              <a:spcAft>
                <a:spcPct val="0"/>
              </a:spcAft>
            </a:pPr>
            <a:r>
              <a:rPr lang="en-US" altLang="en-US" dirty="0">
                <a:solidFill>
                  <a:srgbClr val="000000"/>
                </a:solidFill>
              </a:rPr>
              <a:t>Tenant's obligation to pay Minimum Rent for the first Full Lease Year shall be $36,500.00 which shall increase annually by 10% thereafter.</a:t>
            </a:r>
          </a:p>
          <a:p>
            <a:pPr>
              <a:spcAft>
                <a:spcPct val="0"/>
              </a:spcAft>
            </a:pPr>
            <a:r>
              <a:rPr lang="en-US" altLang="en-US" dirty="0">
                <a:solidFill>
                  <a:srgbClr val="000000"/>
                </a:solidFill>
              </a:rPr>
              <a:t> </a:t>
            </a:r>
          </a:p>
          <a:p>
            <a:pPr>
              <a:spcAft>
                <a:spcPct val="0"/>
              </a:spcAft>
            </a:pPr>
            <a:r>
              <a:rPr lang="en-US" altLang="en-US" dirty="0">
                <a:solidFill>
                  <a:srgbClr val="000000"/>
                </a:solidFill>
              </a:rPr>
              <a:t>“The expression "Full Lease Year" refers to a Lease Year which consists twelve (12) complete calendar months commencing on a February 1 and terminating on the ensuing January 31”. </a:t>
            </a:r>
          </a:p>
          <a:p>
            <a:pPr>
              <a:spcAft>
                <a:spcPct val="0"/>
              </a:spcAft>
            </a:pPr>
            <a:r>
              <a:rPr lang="en-US" altLang="en-US" dirty="0">
                <a:solidFill>
                  <a:srgbClr val="000000"/>
                </a:solidFill>
              </a:rPr>
              <a:t> </a:t>
            </a:r>
          </a:p>
          <a:p>
            <a:pPr>
              <a:spcAft>
                <a:spcPct val="0"/>
              </a:spcAft>
            </a:pPr>
            <a:r>
              <a:rPr lang="en-US" altLang="en-US" dirty="0">
                <a:solidFill>
                  <a:srgbClr val="000000"/>
                </a:solidFill>
              </a:rPr>
              <a:t>Calculate the Annual Rent ???</a:t>
            </a:r>
          </a:p>
          <a:p>
            <a:pPr>
              <a:spcAft>
                <a:spcPct val="0"/>
              </a:spcAft>
            </a:pPr>
            <a:endParaRPr lang="en-US" altLang="en-US" dirty="0">
              <a:solidFill>
                <a:srgbClr val="000000"/>
              </a:solidFill>
            </a:endParaRPr>
          </a:p>
          <a:p>
            <a:pPr>
              <a:spcAft>
                <a:spcPct val="0"/>
              </a:spcAft>
            </a:pPr>
            <a:endParaRPr lang="en-US" altLang="en-US" dirty="0">
              <a:solidFill>
                <a:srgbClr val="000000"/>
              </a:solidFill>
            </a:endParaRPr>
          </a:p>
          <a:p>
            <a:pPr>
              <a:spcAft>
                <a:spcPct val="0"/>
              </a:spcAft>
            </a:pPr>
            <a:endParaRPr lang="en-US" altLang="en-US" dirty="0">
              <a:solidFill>
                <a:srgbClr val="000000"/>
              </a:solidFill>
            </a:endParaRPr>
          </a:p>
          <a:p>
            <a:pPr>
              <a:spcAft>
                <a:spcPct val="0"/>
              </a:spcAft>
            </a:pPr>
            <a:endParaRPr lang="en-US" altLang="en-US" dirty="0">
              <a:solidFill>
                <a:srgbClr val="000000"/>
              </a:solidFill>
            </a:endParaRPr>
          </a:p>
          <a:p>
            <a:pPr marL="342900" indent="-342900">
              <a:buFont typeface="Arial" panose="020B0604020202020204" pitchFamily="34" charset="0"/>
              <a:buChar char="•"/>
            </a:pPr>
            <a:endParaRPr lang="en-US" sz="2400" dirty="0"/>
          </a:p>
          <a:p>
            <a:endParaRPr lang="en-US" sz="2400" dirty="0"/>
          </a:p>
          <a:p>
            <a:pPr marL="457200" indent="-457200">
              <a:lnSpc>
                <a:spcPct val="80000"/>
              </a:lnSpc>
              <a:buAutoNum type="arabicPeriod"/>
            </a:pPr>
            <a:endParaRPr lang="en-US" sz="2400" b="1" dirty="0"/>
          </a:p>
          <a:p>
            <a:pPr>
              <a:lnSpc>
                <a:spcPct val="80000"/>
              </a:lnSpc>
            </a:pPr>
            <a:endParaRPr lang="en-US" sz="2400" dirty="0"/>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pic>
        <p:nvPicPr>
          <p:cNvPr id="4" name="Picture 3">
            <a:extLst>
              <a:ext uri="{FF2B5EF4-FFF2-40B4-BE49-F238E27FC236}">
                <a16:creationId xmlns:a16="http://schemas.microsoft.com/office/drawing/2014/main" id="{C15D1CB1-656E-FBCE-7147-7142FF51CD00}"/>
              </a:ext>
            </a:extLst>
          </p:cNvPr>
          <p:cNvPicPr>
            <a:picLocks noChangeAspect="1"/>
          </p:cNvPicPr>
          <p:nvPr/>
        </p:nvPicPr>
        <p:blipFill>
          <a:blip r:embed="rId2"/>
          <a:stretch>
            <a:fillRect/>
          </a:stretch>
        </p:blipFill>
        <p:spPr>
          <a:xfrm>
            <a:off x="1563778" y="4730413"/>
            <a:ext cx="6134632" cy="1204064"/>
          </a:xfrm>
          <a:prstGeom prst="rect">
            <a:avLst/>
          </a:prstGeom>
        </p:spPr>
      </p:pic>
    </p:spTree>
    <p:extLst>
      <p:ext uri="{BB962C8B-B14F-4D97-AF65-F5344CB8AC3E}">
        <p14:creationId xmlns:p14="http://schemas.microsoft.com/office/powerpoint/2010/main" val="7887216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What is mean by Prepaid Rent ?</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3859518"/>
          </a:xfrm>
          <a:prstGeom prst="rect">
            <a:avLst/>
          </a:prstGeom>
          <a:noFill/>
        </p:spPr>
        <p:txBody>
          <a:bodyPr wrap="square">
            <a:spAutoFit/>
          </a:bodyPr>
          <a:lstStyle/>
          <a:p>
            <a:pPr marL="342900" indent="-342900">
              <a:buFont typeface="Arial" panose="020B0604020202020204" pitchFamily="34" charset="0"/>
              <a:buChar char="•"/>
            </a:pPr>
            <a:r>
              <a:rPr lang="en-US" sz="2400" b="1" dirty="0"/>
              <a:t>Prepaid Rent</a:t>
            </a:r>
            <a:r>
              <a:rPr lang="en-US" sz="2400" dirty="0"/>
              <a:t> refers to rent that is paid in advance before the rental period begins.</a:t>
            </a:r>
          </a:p>
          <a:p>
            <a:endParaRPr lang="en-US" sz="2400" dirty="0"/>
          </a:p>
          <a:p>
            <a:pPr marL="342900" indent="-342900">
              <a:buFont typeface="Arial" panose="020B0604020202020204" pitchFamily="34" charset="0"/>
              <a:buChar char="•"/>
            </a:pPr>
            <a:r>
              <a:rPr lang="en-US" sz="2400" dirty="0"/>
              <a:t>The tenant pays for a future period of occupancy before actually occupying the leased space.</a:t>
            </a:r>
          </a:p>
          <a:p>
            <a:endParaRPr lang="en-US" sz="2400" dirty="0"/>
          </a:p>
          <a:p>
            <a:pPr marL="457200" indent="-457200">
              <a:lnSpc>
                <a:spcPct val="80000"/>
              </a:lnSpc>
              <a:buAutoNum type="arabicPeriod"/>
            </a:pPr>
            <a:endParaRPr lang="en-US" sz="2400" b="1" dirty="0"/>
          </a:p>
          <a:p>
            <a:pPr>
              <a:lnSpc>
                <a:spcPct val="80000"/>
              </a:lnSpc>
            </a:pPr>
            <a:endParaRPr lang="en-US" sz="2400" dirty="0"/>
          </a:p>
          <a:p>
            <a:pPr>
              <a:lnSpc>
                <a:spcPct val="80000"/>
              </a:lnSpc>
            </a:pPr>
            <a:endParaRPr lang="en-US" sz="2400" dirty="0"/>
          </a:p>
          <a:p>
            <a:pPr>
              <a:lnSpc>
                <a:spcPct val="80000"/>
              </a:lnSpc>
            </a:pPr>
            <a:endParaRPr lang="en-US" sz="2400" dirty="0"/>
          </a:p>
          <a:p>
            <a:endParaRPr lang="en-US" sz="2400" dirty="0">
              <a:latin typeface="Amaranth" panose="02000503050000020004" pitchFamily="2" charset="0"/>
            </a:endParaRPr>
          </a:p>
        </p:txBody>
      </p:sp>
    </p:spTree>
    <p:extLst>
      <p:ext uri="{BB962C8B-B14F-4D97-AF65-F5344CB8AC3E}">
        <p14:creationId xmlns:p14="http://schemas.microsoft.com/office/powerpoint/2010/main" val="22955465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Additional Rent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3785652"/>
          </a:xfrm>
          <a:prstGeom prst="rect">
            <a:avLst/>
          </a:prstGeom>
          <a:noFill/>
        </p:spPr>
        <p:txBody>
          <a:bodyPr wrap="square">
            <a:spAutoFit/>
          </a:bodyPr>
          <a:lstStyle/>
          <a:p>
            <a:r>
              <a:rPr lang="en-US" sz="2400" b="1" dirty="0"/>
              <a:t>What is mean by Additional Rent?</a:t>
            </a:r>
          </a:p>
          <a:p>
            <a:endParaRPr lang="en-US" sz="2400" b="1" dirty="0"/>
          </a:p>
          <a:p>
            <a:pPr marL="342900" indent="-342900">
              <a:buFont typeface="Arial" panose="020B0604020202020204" pitchFamily="34" charset="0"/>
              <a:buChar char="•"/>
            </a:pPr>
            <a:r>
              <a:rPr lang="en-US" sz="2400" b="1" dirty="0"/>
              <a:t>Additional Rent</a:t>
            </a:r>
            <a:r>
              <a:rPr lang="en-US" sz="2400" dirty="0"/>
              <a:t> refers to any payments a tenant is required to make beyond the </a:t>
            </a:r>
            <a:r>
              <a:rPr lang="en-US" sz="2400" b="1" dirty="0"/>
              <a:t>Base Rent</a:t>
            </a:r>
            <a:r>
              <a:rPr lang="en-US" sz="2400" dirty="0"/>
              <a:t> in a lease agreement. </a:t>
            </a:r>
          </a:p>
          <a:p>
            <a:endParaRPr lang="en-US" sz="2400" dirty="0"/>
          </a:p>
          <a:p>
            <a:pPr marL="342900" indent="-342900">
              <a:buFont typeface="Arial" panose="020B0604020202020204" pitchFamily="34" charset="0"/>
              <a:buChar char="•"/>
            </a:pPr>
            <a:r>
              <a:rPr lang="en-US" sz="2400" b="1" dirty="0"/>
              <a:t>Additional Rent</a:t>
            </a:r>
            <a:r>
              <a:rPr lang="en-US" sz="2400" dirty="0"/>
              <a:t> is typically variable and can change over time, depending on the actual costs incurred by the landlord. These charges are usually specified in the lease agreement and are separate from the fixed </a:t>
            </a:r>
            <a:r>
              <a:rPr lang="en-US" sz="2400" b="1" dirty="0"/>
              <a:t>Base Rent</a:t>
            </a:r>
            <a:r>
              <a:rPr lang="en-US" sz="2400" dirty="0"/>
              <a:t>.</a:t>
            </a:r>
          </a:p>
          <a:p>
            <a:pPr marL="342900" indent="-342900">
              <a:buFont typeface="Arial" panose="020B0604020202020204" pitchFamily="34" charset="0"/>
              <a:buChar char="•"/>
            </a:pPr>
            <a:endParaRPr lang="en-US" sz="2400" dirty="0"/>
          </a:p>
          <a:p>
            <a:endParaRPr lang="en-US" sz="2400" dirty="0">
              <a:latin typeface="Amaranth" panose="02000503050000020004" pitchFamily="2" charset="0"/>
            </a:endParaRPr>
          </a:p>
        </p:txBody>
      </p:sp>
    </p:spTree>
    <p:extLst>
      <p:ext uri="{BB962C8B-B14F-4D97-AF65-F5344CB8AC3E}">
        <p14:creationId xmlns:p14="http://schemas.microsoft.com/office/powerpoint/2010/main" val="10151547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10908538" cy="584775"/>
          </a:xfrm>
          <a:prstGeom prst="rect">
            <a:avLst/>
          </a:prstGeom>
          <a:noFill/>
        </p:spPr>
        <p:txBody>
          <a:bodyPr wrap="square">
            <a:spAutoFit/>
          </a:bodyPr>
          <a:lstStyle/>
          <a:p>
            <a:r>
              <a:rPr lang="en-US" sz="3200" b="1" dirty="0">
                <a:latin typeface="Amaranth" panose="02000503050000020004" pitchFamily="2" charset="0"/>
              </a:rPr>
              <a:t>Additional Rent</a:t>
            </a:r>
            <a:endParaRPr lang="en-IN" sz="3200" b="1" dirty="0">
              <a:latin typeface="Amaranth" panose="02000503050000020004" pitchFamily="2" charset="0"/>
            </a:endParaRP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305945"/>
            <a:ext cx="10378985" cy="6001643"/>
          </a:xfrm>
          <a:prstGeom prst="rect">
            <a:avLst/>
          </a:prstGeom>
          <a:noFill/>
        </p:spPr>
        <p:txBody>
          <a:bodyPr wrap="square">
            <a:spAutoFit/>
          </a:bodyPr>
          <a:lstStyle/>
          <a:p>
            <a:r>
              <a:rPr lang="en-US" sz="2400" dirty="0"/>
              <a:t>These additional costs typically cover the tenant's share of operating expenses or other obligations related to the property. Common examples of </a:t>
            </a:r>
            <a:r>
              <a:rPr lang="en-US" sz="2400" b="1" dirty="0"/>
              <a:t>Additional Rent</a:t>
            </a:r>
            <a:r>
              <a:rPr lang="en-US" sz="2400" dirty="0"/>
              <a:t> include:</a:t>
            </a:r>
          </a:p>
          <a:p>
            <a:pPr marL="342900" indent="-342900">
              <a:buFont typeface="Arial" panose="020B0604020202020204" pitchFamily="34" charset="0"/>
              <a:buChar char="•"/>
            </a:pPr>
            <a:r>
              <a:rPr lang="en-US" sz="2400" b="1" dirty="0"/>
              <a:t>Common Area Maintenance (CAM)</a:t>
            </a:r>
            <a:r>
              <a:rPr lang="en-US" sz="2400" dirty="0"/>
              <a:t>: Costs associated with maintaining common areas.</a:t>
            </a:r>
          </a:p>
          <a:p>
            <a:pPr marL="342900" indent="-342900">
              <a:buFont typeface="Arial" panose="020B0604020202020204" pitchFamily="34" charset="0"/>
              <a:buChar char="•"/>
            </a:pPr>
            <a:r>
              <a:rPr lang="en-US" sz="2400" b="1" dirty="0"/>
              <a:t>Property Taxes</a:t>
            </a:r>
            <a:r>
              <a:rPr lang="en-US" sz="2400" dirty="0"/>
              <a:t>: The tenant may be responsible for a portion of the property taxes.</a:t>
            </a:r>
            <a:endParaRPr lang="en-US" sz="2400" b="1" dirty="0"/>
          </a:p>
          <a:p>
            <a:pPr marL="342900" indent="-342900">
              <a:buFont typeface="Arial" panose="020B0604020202020204" pitchFamily="34" charset="0"/>
              <a:buChar char="•"/>
            </a:pPr>
            <a:r>
              <a:rPr lang="en-US" sz="2400" b="1" dirty="0"/>
              <a:t>Insurance Costs</a:t>
            </a:r>
            <a:r>
              <a:rPr lang="en-US" sz="2400" dirty="0"/>
              <a:t>: Contributions to property or liability insurance that the landlord holds.</a:t>
            </a:r>
            <a:endParaRPr lang="en-US" sz="2400" b="1" dirty="0"/>
          </a:p>
          <a:p>
            <a:pPr marL="342900" indent="-342900">
              <a:buFont typeface="Arial" panose="020B0604020202020204" pitchFamily="34" charset="0"/>
              <a:buChar char="•"/>
            </a:pPr>
            <a:r>
              <a:rPr lang="en-US" sz="2400" b="1" dirty="0"/>
              <a:t>Utilities</a:t>
            </a:r>
            <a:r>
              <a:rPr lang="en-US" sz="2400" dirty="0"/>
              <a:t>: Charges for utilities such as water, gas, electricity, etc.</a:t>
            </a:r>
          </a:p>
          <a:p>
            <a:pPr marL="342900" indent="-342900">
              <a:buFont typeface="Arial" panose="020B0604020202020204" pitchFamily="34" charset="0"/>
              <a:buChar char="•"/>
            </a:pPr>
            <a:r>
              <a:rPr lang="en-US" sz="2400" b="1" dirty="0"/>
              <a:t>Parking Rent:  F</a:t>
            </a:r>
            <a:r>
              <a:rPr lang="en-US" sz="2400" dirty="0"/>
              <a:t>ee charged for the use of a parking space or area, typically associated with a lease agreement for commercial or residential properties.</a:t>
            </a:r>
          </a:p>
          <a:p>
            <a:pPr marL="342900" indent="-342900">
              <a:buFont typeface="Arial" panose="020B0604020202020204" pitchFamily="34" charset="0"/>
              <a:buChar char="•"/>
            </a:pPr>
            <a:r>
              <a:rPr lang="en-US" sz="2400" b="1" dirty="0"/>
              <a:t>Storage Rent: T</a:t>
            </a:r>
            <a:r>
              <a:rPr lang="en-US" sz="2400" dirty="0"/>
              <a:t>ypically charged for the use of a space intended for storing goods, equipment, vehicles, or personal items.</a:t>
            </a:r>
            <a:endParaRPr lang="en-US" sz="2400" b="1" dirty="0"/>
          </a:p>
          <a:p>
            <a:endParaRPr lang="en-US" sz="2400" dirty="0"/>
          </a:p>
          <a:p>
            <a:endParaRPr lang="en-US" sz="2400" dirty="0">
              <a:latin typeface="Amaranth" panose="02000503050000020004" pitchFamily="2" charset="0"/>
            </a:endParaRPr>
          </a:p>
        </p:txBody>
      </p:sp>
    </p:spTree>
    <p:extLst>
      <p:ext uri="{BB962C8B-B14F-4D97-AF65-F5344CB8AC3E}">
        <p14:creationId xmlns:p14="http://schemas.microsoft.com/office/powerpoint/2010/main" val="12148149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121C0-F6F6-84B3-C2CC-38A25AE7683D}"/>
            </a:ext>
          </a:extLst>
        </p:cNvPr>
        <p:cNvGrpSpPr/>
        <p:nvPr/>
      </p:nvGrpSpPr>
      <p:grpSpPr>
        <a:xfrm>
          <a:off x="0" y="0"/>
          <a:ext cx="0" cy="0"/>
          <a:chOff x="0" y="0"/>
          <a:chExt cx="0" cy="0"/>
        </a:xfrm>
      </p:grpSpPr>
      <p:sp>
        <p:nvSpPr>
          <p:cNvPr id="3" name="Footer Placeholder 2">
            <a:extLst>
              <a:ext uri="{FF2B5EF4-FFF2-40B4-BE49-F238E27FC236}">
                <a16:creationId xmlns:a16="http://schemas.microsoft.com/office/drawing/2014/main" id="{48BAE960-2557-0E83-3FF6-E18F251A735F}"/>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2A6F6F40-04D4-F7A4-E2D1-9881616941CC}"/>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Importance in Operations </a:t>
            </a:r>
          </a:p>
        </p:txBody>
      </p:sp>
      <p:pic>
        <p:nvPicPr>
          <p:cNvPr id="5" name="Picture 4">
            <a:extLst>
              <a:ext uri="{FF2B5EF4-FFF2-40B4-BE49-F238E27FC236}">
                <a16:creationId xmlns:a16="http://schemas.microsoft.com/office/drawing/2014/main" id="{D7944D6D-09E4-2F68-1450-4212E0D6AFB1}"/>
              </a:ext>
            </a:extLst>
          </p:cNvPr>
          <p:cNvPicPr>
            <a:picLocks noChangeAspect="1"/>
          </p:cNvPicPr>
          <p:nvPr/>
        </p:nvPicPr>
        <p:blipFill>
          <a:blip r:embed="rId2"/>
          <a:stretch>
            <a:fillRect/>
          </a:stretch>
        </p:blipFill>
        <p:spPr>
          <a:xfrm>
            <a:off x="3992697" y="2445935"/>
            <a:ext cx="4206605" cy="1966130"/>
          </a:xfrm>
          <a:prstGeom prst="rect">
            <a:avLst/>
          </a:prstGeom>
        </p:spPr>
      </p:pic>
      <p:pic>
        <p:nvPicPr>
          <p:cNvPr id="12" name="Picture Placeholder 11" descr="A white sign with black text&#10;&#10;Description automatically generated">
            <a:extLst>
              <a:ext uri="{FF2B5EF4-FFF2-40B4-BE49-F238E27FC236}">
                <a16:creationId xmlns:a16="http://schemas.microsoft.com/office/drawing/2014/main" id="{75C8D02C-DC3A-3654-CE9F-84354D1D51F1}"/>
              </a:ext>
            </a:extLst>
          </p:cNvPr>
          <p:cNvPicPr>
            <a:picLocks noGrp="1" noChangeAspect="1"/>
          </p:cNvPicPr>
          <p:nvPr>
            <p:ph type="pic" sz="quarter" idx="14"/>
          </p:nvPr>
        </p:nvPicPr>
        <p:blipFill>
          <a:blip r:embed="rId3"/>
          <a:srcRect t="10553" b="10553"/>
          <a:stretch>
            <a:fillRect/>
          </a:stretch>
        </p:blipFill>
        <p:spPr>
          <a:xfrm>
            <a:off x="-25870" y="-1"/>
            <a:ext cx="11797184" cy="6204857"/>
          </a:xfrm>
        </p:spPr>
      </p:pic>
    </p:spTree>
    <p:extLst>
      <p:ext uri="{BB962C8B-B14F-4D97-AF65-F5344CB8AC3E}">
        <p14:creationId xmlns:p14="http://schemas.microsoft.com/office/powerpoint/2010/main" val="3274181243"/>
      </p:ext>
    </p:extLst>
  </p:cSld>
  <p:clrMapOvr>
    <a:masterClrMapping/>
  </p:clrMapOvr>
  <mc:AlternateContent xmlns:mc="http://schemas.openxmlformats.org/markup-compatibility/2006">
    <mc:Choice xmlns:p14="http://schemas.microsoft.com/office/powerpoint/2010/main" Requires="p14">
      <p:transition spd="slow" p14:dur="2000">
        <p14:glitter pattern="hexago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7E8928-CB38-CED8-C285-2E68EC689EF3}"/>
              </a:ext>
            </a:extLst>
          </p:cNvPr>
          <p:cNvSpPr>
            <a:spLocks noGrp="1"/>
          </p:cNvSpPr>
          <p:nvPr>
            <p:ph type="title"/>
          </p:nvPr>
        </p:nvSpPr>
        <p:spPr/>
        <p:txBody>
          <a:bodyPr/>
          <a:lstStyle/>
          <a:p>
            <a:r>
              <a:rPr lang="en-IN" sz="3200" b="1" dirty="0">
                <a:latin typeface="Amaranth" panose="02000503050000020004" pitchFamily="2" charset="0"/>
              </a:rPr>
              <a:t>Introduction</a:t>
            </a:r>
          </a:p>
        </p:txBody>
      </p:sp>
      <p:sp>
        <p:nvSpPr>
          <p:cNvPr id="4" name="Text Placeholder 3">
            <a:extLst>
              <a:ext uri="{FF2B5EF4-FFF2-40B4-BE49-F238E27FC236}">
                <a16:creationId xmlns:a16="http://schemas.microsoft.com/office/drawing/2014/main" id="{A96F2C64-C013-0884-A000-D1EE4B4EED74}"/>
              </a:ext>
            </a:extLst>
          </p:cNvPr>
          <p:cNvSpPr>
            <a:spLocks noGrp="1"/>
          </p:cNvSpPr>
          <p:nvPr>
            <p:ph type="body" sz="quarter" idx="32"/>
          </p:nvPr>
        </p:nvSpPr>
        <p:spPr>
          <a:xfrm>
            <a:off x="431800" y="1008000"/>
            <a:ext cx="11339513" cy="5364808"/>
          </a:xfrm>
        </p:spPr>
        <p:txBody>
          <a:bodyPr/>
          <a:lstStyle/>
          <a:p>
            <a:r>
              <a:rPr lang="en-US" sz="2400" b="1" dirty="0">
                <a:latin typeface="Amaranth" panose="02000503050000020004" pitchFamily="2" charset="0"/>
              </a:rPr>
              <a:t> </a:t>
            </a:r>
          </a:p>
          <a:p>
            <a:r>
              <a:rPr lang="en-US" sz="2400" b="1" dirty="0">
                <a:latin typeface="Amaranth" panose="02000503050000020004" pitchFamily="2" charset="0"/>
              </a:rPr>
              <a:t>What is Lease Options?</a:t>
            </a:r>
          </a:p>
          <a:p>
            <a:r>
              <a:rPr lang="en-US" sz="2400" dirty="0">
                <a:latin typeface="Amaranth" panose="02000503050000020004"/>
              </a:rPr>
              <a:t>Lease Options refer to specific clauses in a lease agreement that allow the tenant or Landlord to make future decisions regarding the property under predefined terms.</a:t>
            </a:r>
          </a:p>
          <a:p>
            <a:endParaRPr lang="en-US" sz="2400" dirty="0">
              <a:latin typeface="Amaranth" panose="02000503050000020004"/>
            </a:endParaRPr>
          </a:p>
          <a:p>
            <a:r>
              <a:rPr lang="en-US" sz="2400" b="1" dirty="0">
                <a:latin typeface="Amaranth" panose="02000503050000020004" pitchFamily="2" charset="0"/>
              </a:rPr>
              <a:t>Why to use Lease Options?</a:t>
            </a:r>
          </a:p>
          <a:p>
            <a:pPr marL="342900" indent="-342900">
              <a:buFont typeface="Arial" panose="020B0604020202020204" pitchFamily="34" charset="0"/>
              <a:buChar char="•"/>
            </a:pPr>
            <a:r>
              <a:rPr lang="en-US" sz="2400" dirty="0">
                <a:latin typeface="Amaranth" panose="02000503050000020004" pitchFamily="2" charset="0"/>
              </a:rPr>
              <a:t>For Tenants: Flexibility to adjust lease terms based on business or personal needs without committing long-term.</a:t>
            </a:r>
          </a:p>
          <a:p>
            <a:pPr marL="342900" indent="-342900">
              <a:buFont typeface="Arial" panose="020B0604020202020204" pitchFamily="34" charset="0"/>
              <a:buChar char="•"/>
            </a:pPr>
            <a:r>
              <a:rPr lang="en-US" sz="2400" dirty="0">
                <a:latin typeface="Amaranth" panose="02000503050000020004" pitchFamily="2" charset="0"/>
              </a:rPr>
              <a:t>For Landlords: Attract tenants with flexible terms while maintaining control over property use.</a:t>
            </a:r>
          </a:p>
          <a:p>
            <a:r>
              <a:rPr lang="en-US" sz="2400" dirty="0">
                <a:latin typeface="Amaranth" panose="02000503050000020004" pitchFamily="2" charset="0"/>
              </a:rPr>
              <a:t>Lease options serve as a strategic tool to manage uncertainty and provide financial or operational benefits to both parties.</a:t>
            </a:r>
          </a:p>
          <a:p>
            <a:endParaRPr lang="en-IN" sz="2400" dirty="0">
              <a:latin typeface="Amaranth" panose="02000503050000020004"/>
            </a:endParaRPr>
          </a:p>
        </p:txBody>
      </p:sp>
      <p:sp>
        <p:nvSpPr>
          <p:cNvPr id="2" name="Footer Placeholder 1">
            <a:extLst>
              <a:ext uri="{FF2B5EF4-FFF2-40B4-BE49-F238E27FC236}">
                <a16:creationId xmlns:a16="http://schemas.microsoft.com/office/drawing/2014/main" id="{81611B11-EC68-306C-DF3B-270A78F5C923}"/>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2782168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58A24-6CB4-9A64-F5CD-341BED134EF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13DA506-434C-A5A9-EB95-364E68B3F4FE}"/>
              </a:ext>
            </a:extLst>
          </p:cNvPr>
          <p:cNvSpPr>
            <a:spLocks noGrp="1"/>
          </p:cNvSpPr>
          <p:nvPr>
            <p:ph type="title"/>
          </p:nvPr>
        </p:nvSpPr>
        <p:spPr/>
        <p:txBody>
          <a:bodyPr/>
          <a:lstStyle/>
          <a:p>
            <a:r>
              <a:rPr lang="en-IN" sz="3200" b="1" dirty="0">
                <a:latin typeface="Amaranth" panose="02000503050000020004" pitchFamily="2" charset="0"/>
              </a:rPr>
              <a:t>Different Types of Options</a:t>
            </a:r>
          </a:p>
        </p:txBody>
      </p:sp>
      <p:sp>
        <p:nvSpPr>
          <p:cNvPr id="4" name="Text Placeholder 3">
            <a:extLst>
              <a:ext uri="{FF2B5EF4-FFF2-40B4-BE49-F238E27FC236}">
                <a16:creationId xmlns:a16="http://schemas.microsoft.com/office/drawing/2014/main" id="{BCD96AF8-5606-531F-7C75-621964919673}"/>
              </a:ext>
            </a:extLst>
          </p:cNvPr>
          <p:cNvSpPr>
            <a:spLocks noGrp="1"/>
          </p:cNvSpPr>
          <p:nvPr>
            <p:ph type="body" sz="quarter" idx="32"/>
          </p:nvPr>
        </p:nvSpPr>
        <p:spPr>
          <a:xfrm>
            <a:off x="431800" y="1008000"/>
            <a:ext cx="11339513" cy="5364808"/>
          </a:xfrm>
        </p:spPr>
        <p:txBody>
          <a:bodyPr/>
          <a:lstStyle/>
          <a:p>
            <a:pPr marL="342900" indent="-342900">
              <a:buFont typeface="Arial" panose="020B0604020202020204" pitchFamily="34" charset="0"/>
              <a:buChar char="•"/>
            </a:pPr>
            <a:endParaRPr lang="en-IN" sz="2400" b="1" dirty="0">
              <a:latin typeface="Amaranth" panose="02000503050000020004"/>
            </a:endParaRPr>
          </a:p>
          <a:p>
            <a:pPr marL="342900" indent="-342900">
              <a:buFont typeface="Arial" panose="020B0604020202020204" pitchFamily="34" charset="0"/>
              <a:buChar char="•"/>
            </a:pPr>
            <a:r>
              <a:rPr lang="en-IN" sz="2400" b="1" dirty="0">
                <a:latin typeface="Amaranth" panose="02000503050000020004"/>
              </a:rPr>
              <a:t>Auto-Renewal Option</a:t>
            </a:r>
          </a:p>
          <a:p>
            <a:pPr marL="342900" indent="-342900">
              <a:buFont typeface="Arial" panose="020B0604020202020204" pitchFamily="34" charset="0"/>
              <a:buChar char="•"/>
            </a:pPr>
            <a:r>
              <a:rPr lang="en-IN" sz="2400" b="1" dirty="0">
                <a:latin typeface="Amaranth" panose="02000503050000020004"/>
              </a:rPr>
              <a:t>Renewal Option</a:t>
            </a:r>
          </a:p>
          <a:p>
            <a:pPr marL="342900" indent="-342900">
              <a:buFont typeface="Arial" panose="020B0604020202020204" pitchFamily="34" charset="0"/>
              <a:buChar char="•"/>
            </a:pPr>
            <a:r>
              <a:rPr lang="en-IN" sz="2400" b="1" dirty="0">
                <a:latin typeface="Amaranth" panose="02000503050000020004"/>
              </a:rPr>
              <a:t>Termination Option</a:t>
            </a:r>
          </a:p>
          <a:p>
            <a:pPr marL="342900" indent="-342900">
              <a:buFont typeface="Arial" panose="020B0604020202020204" pitchFamily="34" charset="0"/>
              <a:buChar char="•"/>
            </a:pPr>
            <a:r>
              <a:rPr lang="en-IN" sz="2400" b="1" dirty="0">
                <a:latin typeface="Amaranth" panose="02000503050000020004"/>
              </a:rPr>
              <a:t>Expansion Option</a:t>
            </a:r>
          </a:p>
          <a:p>
            <a:pPr marL="342900" indent="-342900">
              <a:buFont typeface="Arial" panose="020B0604020202020204" pitchFamily="34" charset="0"/>
              <a:buChar char="•"/>
            </a:pPr>
            <a:r>
              <a:rPr lang="en-IN" sz="2400" b="1" dirty="0">
                <a:latin typeface="Amaranth" panose="02000503050000020004"/>
              </a:rPr>
              <a:t>Contraction Option</a:t>
            </a:r>
          </a:p>
          <a:p>
            <a:pPr marL="342900" indent="-342900">
              <a:buFont typeface="Arial" panose="020B0604020202020204" pitchFamily="34" charset="0"/>
              <a:buChar char="•"/>
            </a:pPr>
            <a:r>
              <a:rPr lang="en-IN" sz="2400" b="1" dirty="0">
                <a:latin typeface="Amaranth" panose="02000503050000020004"/>
              </a:rPr>
              <a:t>Purchase Option</a:t>
            </a:r>
          </a:p>
          <a:p>
            <a:pPr marL="342900" indent="-342900">
              <a:buFont typeface="Arial" panose="020B0604020202020204" pitchFamily="34" charset="0"/>
              <a:buChar char="•"/>
            </a:pPr>
            <a:r>
              <a:rPr lang="en-IN" sz="2400" b="1" dirty="0">
                <a:latin typeface="Amaranth" panose="02000503050000020004"/>
              </a:rPr>
              <a:t>Relocation Option</a:t>
            </a:r>
          </a:p>
          <a:p>
            <a:pPr marL="342900" indent="-342900">
              <a:buFont typeface="Arial" panose="020B0604020202020204" pitchFamily="34" charset="0"/>
              <a:buChar char="•"/>
            </a:pPr>
            <a:r>
              <a:rPr lang="en-IN" sz="2400" b="1" dirty="0">
                <a:latin typeface="Amaranth" panose="02000503050000020004"/>
              </a:rPr>
              <a:t>Right of First Offer (ROFO)</a:t>
            </a:r>
          </a:p>
          <a:p>
            <a:pPr marL="342900" indent="-342900">
              <a:buFont typeface="Arial" panose="020B0604020202020204" pitchFamily="34" charset="0"/>
              <a:buChar char="•"/>
            </a:pPr>
            <a:r>
              <a:rPr lang="en-IN" sz="2400" b="1" dirty="0">
                <a:latin typeface="Amaranth" panose="02000503050000020004"/>
              </a:rPr>
              <a:t>Right of First Refusal (ROFR)</a:t>
            </a:r>
          </a:p>
        </p:txBody>
      </p:sp>
      <p:sp>
        <p:nvSpPr>
          <p:cNvPr id="2" name="Footer Placeholder 1">
            <a:extLst>
              <a:ext uri="{FF2B5EF4-FFF2-40B4-BE49-F238E27FC236}">
                <a16:creationId xmlns:a16="http://schemas.microsoft.com/office/drawing/2014/main" id="{BA3CBD4D-3D0A-0AE7-EC1A-01965AC305E5}"/>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3074227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98B6D-02CA-09A2-DD6B-C6E7250CBD2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648CF5C-EF2C-7E81-77B7-B9DC8EBF0A61}"/>
              </a:ext>
            </a:extLst>
          </p:cNvPr>
          <p:cNvSpPr>
            <a:spLocks noGrp="1"/>
          </p:cNvSpPr>
          <p:nvPr>
            <p:ph type="title"/>
          </p:nvPr>
        </p:nvSpPr>
        <p:spPr/>
        <p:txBody>
          <a:bodyPr/>
          <a:lstStyle/>
          <a:p>
            <a:r>
              <a:rPr lang="en-IN" sz="3200" b="1" dirty="0">
                <a:latin typeface="Amaranth" panose="02000503050000020004"/>
              </a:rPr>
              <a:t>Auto-Renewal Option</a:t>
            </a:r>
          </a:p>
        </p:txBody>
      </p:sp>
      <p:sp>
        <p:nvSpPr>
          <p:cNvPr id="4" name="Text Placeholder 3">
            <a:extLst>
              <a:ext uri="{FF2B5EF4-FFF2-40B4-BE49-F238E27FC236}">
                <a16:creationId xmlns:a16="http://schemas.microsoft.com/office/drawing/2014/main" id="{3628AD55-F9E2-A31E-D8EF-9930609AABE8}"/>
              </a:ext>
            </a:extLst>
          </p:cNvPr>
          <p:cNvSpPr>
            <a:spLocks noGrp="1"/>
          </p:cNvSpPr>
          <p:nvPr>
            <p:ph type="body" sz="quarter" idx="32"/>
          </p:nvPr>
        </p:nvSpPr>
        <p:spPr>
          <a:xfrm>
            <a:off x="431800" y="1008000"/>
            <a:ext cx="11339513" cy="5364808"/>
          </a:xfrm>
        </p:spPr>
        <p:txBody>
          <a:bodyPr/>
          <a:lstStyle/>
          <a:p>
            <a:endParaRPr lang="en-US" sz="2400" b="1" dirty="0"/>
          </a:p>
          <a:p>
            <a:r>
              <a:rPr lang="en-US" sz="2400" dirty="0">
                <a:latin typeface="Amaranth" panose="02000503050000020004" pitchFamily="2" charset="0"/>
              </a:rPr>
              <a:t>Auto-Renewal Option in a lease refers to the lease term is automatically extended for a predefined period if no action is taken by either the tenant or the landlord before the lease expiration date.</a:t>
            </a:r>
          </a:p>
          <a:p>
            <a:r>
              <a:rPr lang="en-US" sz="2400" b="1" dirty="0">
                <a:latin typeface="Amaranth" panose="02000503050000020004" pitchFamily="2" charset="0"/>
              </a:rPr>
              <a:t>Key Features of Auto-Renewal Option:</a:t>
            </a:r>
          </a:p>
          <a:p>
            <a:pPr>
              <a:buFont typeface="+mj-lt"/>
              <a:buAutoNum type="arabicPeriod"/>
            </a:pPr>
            <a:r>
              <a:rPr lang="en-US" sz="2400" dirty="0">
                <a:latin typeface="Amaranth" panose="02000503050000020004" pitchFamily="2" charset="0"/>
              </a:rPr>
              <a:t> </a:t>
            </a:r>
            <a:r>
              <a:rPr lang="en-US" sz="2400" b="1" dirty="0">
                <a:latin typeface="Amaranth" panose="02000503050000020004" pitchFamily="2" charset="0"/>
              </a:rPr>
              <a:t>Automatic Extension:</a:t>
            </a:r>
          </a:p>
          <a:p>
            <a:pPr marL="457200" lvl="1"/>
            <a:r>
              <a:rPr lang="en-US" sz="2400" dirty="0">
                <a:latin typeface="Amaranth" panose="02000503050000020004" pitchFamily="2" charset="0"/>
              </a:rPr>
              <a:t>The lease renews automatically unless one party gives prior notice to terminate.</a:t>
            </a:r>
          </a:p>
          <a:p>
            <a:pPr>
              <a:buFont typeface="+mj-lt"/>
              <a:buAutoNum type="arabicPeriod"/>
            </a:pPr>
            <a:r>
              <a:rPr lang="en-US" sz="2400" dirty="0">
                <a:latin typeface="Amaranth" panose="02000503050000020004" pitchFamily="2" charset="0"/>
              </a:rPr>
              <a:t> </a:t>
            </a:r>
            <a:r>
              <a:rPr lang="en-US" sz="2400" b="1" dirty="0">
                <a:latin typeface="Amaranth" panose="02000503050000020004" pitchFamily="2" charset="0"/>
              </a:rPr>
              <a:t>Predefined Terms:</a:t>
            </a:r>
          </a:p>
          <a:p>
            <a:pPr marL="457200" lvl="1"/>
            <a:r>
              <a:rPr lang="en-US" sz="2400" dirty="0">
                <a:latin typeface="Amaranth" panose="02000503050000020004" pitchFamily="2" charset="0"/>
              </a:rPr>
              <a:t>Renewal terms, such as rental rate, duration, and conditions, are typically specified in the lease agreement.</a:t>
            </a:r>
          </a:p>
          <a:p>
            <a:pPr>
              <a:buFont typeface="+mj-lt"/>
              <a:buAutoNum type="arabicPeriod"/>
            </a:pPr>
            <a:r>
              <a:rPr lang="en-US" sz="2400" dirty="0">
                <a:latin typeface="Amaranth" panose="02000503050000020004" pitchFamily="2" charset="0"/>
              </a:rPr>
              <a:t> </a:t>
            </a:r>
            <a:r>
              <a:rPr lang="en-US" sz="2400" b="1" dirty="0">
                <a:latin typeface="Amaranth" panose="02000503050000020004" pitchFamily="2" charset="0"/>
              </a:rPr>
              <a:t>Notice Period:</a:t>
            </a:r>
          </a:p>
          <a:p>
            <a:pPr marL="457200" lvl="1"/>
            <a:r>
              <a:rPr lang="en-US" sz="2400" dirty="0">
                <a:latin typeface="Amaranth" panose="02000503050000020004" pitchFamily="2" charset="0"/>
              </a:rPr>
              <a:t>The agreement often includes a timeline for either party to opt out or provide notice to avoid auto-renewal.</a:t>
            </a:r>
          </a:p>
          <a:p>
            <a:endParaRPr lang="en-IN" sz="2400" dirty="0">
              <a:latin typeface="Amaranth" panose="02000503050000020004" pitchFamily="2" charset="0"/>
            </a:endParaRPr>
          </a:p>
        </p:txBody>
      </p:sp>
      <p:sp>
        <p:nvSpPr>
          <p:cNvPr id="2" name="Footer Placeholder 1">
            <a:extLst>
              <a:ext uri="{FF2B5EF4-FFF2-40B4-BE49-F238E27FC236}">
                <a16:creationId xmlns:a16="http://schemas.microsoft.com/office/drawing/2014/main" id="{B4E3F3F6-D745-88F9-3730-5B1910E6BAF1}"/>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172980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t="10553" b="10553"/>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Dates</a:t>
            </a:r>
          </a:p>
        </p:txBody>
      </p:sp>
    </p:spTree>
    <p:extLst>
      <p:ext uri="{BB962C8B-B14F-4D97-AF65-F5344CB8AC3E}">
        <p14:creationId xmlns:p14="http://schemas.microsoft.com/office/powerpoint/2010/main" val="1679104990"/>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3AABA-E54D-015E-B0D0-052859F55C7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660124B-FE77-84E3-8BF5-AFD640243ADC}"/>
              </a:ext>
            </a:extLst>
          </p:cNvPr>
          <p:cNvSpPr>
            <a:spLocks noGrp="1"/>
          </p:cNvSpPr>
          <p:nvPr>
            <p:ph type="title"/>
          </p:nvPr>
        </p:nvSpPr>
        <p:spPr/>
        <p:txBody>
          <a:bodyPr/>
          <a:lstStyle/>
          <a:p>
            <a:r>
              <a:rPr lang="en-IN" sz="3200" b="1" dirty="0">
                <a:latin typeface="Amaranth" panose="02000503050000020004"/>
              </a:rPr>
              <a:t>Auto-Renewal Option</a:t>
            </a:r>
          </a:p>
        </p:txBody>
      </p:sp>
      <p:sp>
        <p:nvSpPr>
          <p:cNvPr id="4" name="Text Placeholder 3">
            <a:extLst>
              <a:ext uri="{FF2B5EF4-FFF2-40B4-BE49-F238E27FC236}">
                <a16:creationId xmlns:a16="http://schemas.microsoft.com/office/drawing/2014/main" id="{EF5F6D48-5C12-D196-272C-395BEBE46444}"/>
              </a:ext>
            </a:extLst>
          </p:cNvPr>
          <p:cNvSpPr>
            <a:spLocks noGrp="1"/>
          </p:cNvSpPr>
          <p:nvPr>
            <p:ph type="body" sz="quarter" idx="32"/>
          </p:nvPr>
        </p:nvSpPr>
        <p:spPr>
          <a:xfrm>
            <a:off x="431800" y="1008000"/>
            <a:ext cx="11339513" cy="5364808"/>
          </a:xfrm>
        </p:spPr>
        <p:txBody>
          <a:bodyPr/>
          <a:lstStyle/>
          <a:p>
            <a:pPr marL="0" indent="0">
              <a:buNone/>
            </a:pPr>
            <a:r>
              <a:rPr lang="en-US" sz="2400" b="1" i="1" dirty="0">
                <a:latin typeface="Amaranth" panose="02000503050000020004"/>
              </a:rPr>
              <a:t>Example:</a:t>
            </a:r>
          </a:p>
          <a:p>
            <a:pPr marL="0" indent="0">
              <a:buNone/>
            </a:pPr>
            <a:r>
              <a:rPr lang="en-US" sz="2400" i="1" dirty="0">
                <a:latin typeface="Amaranth" panose="02000503050000020004"/>
              </a:rPr>
              <a:t>The fixed term lease of the rental agreement will be for 5 years. It starts on 09-01-2022 and ends on 08-31-2027 as long as it is cancelled with a timely notice.</a:t>
            </a:r>
            <a:endParaRPr lang="en-US" sz="2400" dirty="0">
              <a:latin typeface="Amaranth" panose="02000503050000020004"/>
            </a:endParaRPr>
          </a:p>
          <a:p>
            <a:pPr marL="0" indent="0">
              <a:buNone/>
            </a:pPr>
            <a:r>
              <a:rPr lang="en-US" sz="2400" i="1" dirty="0">
                <a:latin typeface="Amaranth" panose="02000503050000020004"/>
              </a:rPr>
              <a:t>The tenancy extends for </a:t>
            </a:r>
            <a:r>
              <a:rPr lang="en-US" sz="2400" b="1" i="1" dirty="0">
                <a:latin typeface="Amaranth" panose="02000503050000020004"/>
              </a:rPr>
              <a:t>5 years</a:t>
            </a:r>
            <a:r>
              <a:rPr lang="en-US" sz="2400" i="1" dirty="0">
                <a:latin typeface="Amaranth" panose="02000503050000020004"/>
              </a:rPr>
              <a:t> after the end of the fixed term </a:t>
            </a:r>
            <a:r>
              <a:rPr lang="en-US" sz="2400" b="1" i="1" dirty="0">
                <a:latin typeface="Amaranth" panose="02000503050000020004"/>
              </a:rPr>
              <a:t>if no party has cancelled it in writing within the cancellation period of 12 months.</a:t>
            </a:r>
            <a:endParaRPr lang="en-US" sz="2400" dirty="0">
              <a:latin typeface="Amaranth" panose="02000503050000020004"/>
            </a:endParaRPr>
          </a:p>
          <a:p>
            <a:pPr marL="0" indent="0">
              <a:buNone/>
            </a:pPr>
            <a:r>
              <a:rPr lang="en-US" sz="2400" b="1" i="1" dirty="0">
                <a:latin typeface="Amaranth" panose="02000503050000020004"/>
              </a:rPr>
              <a:t>Option Notes:</a:t>
            </a:r>
            <a:r>
              <a:rPr lang="en-US" sz="2400" i="1" dirty="0">
                <a:latin typeface="Amaranth" panose="02000503050000020004"/>
              </a:rPr>
              <a:t> Lease to be automatically renewed for 5 years, unless either party terminates the Lease by giving 12 months prior written notice.</a:t>
            </a:r>
            <a:endParaRPr lang="en-US" sz="2400" dirty="0">
              <a:latin typeface="Amaranth" panose="02000503050000020004"/>
            </a:endParaRPr>
          </a:p>
          <a:p>
            <a:pPr marL="0" indent="0">
              <a:buNone/>
            </a:pPr>
            <a:r>
              <a:rPr lang="en-US" sz="2400" i="1" dirty="0">
                <a:latin typeface="Amaranth" panose="02000503050000020004"/>
              </a:rPr>
              <a:t> </a:t>
            </a:r>
            <a:endParaRPr lang="en-US" sz="2400" dirty="0">
              <a:latin typeface="Amaranth" panose="02000503050000020004"/>
            </a:endParaRPr>
          </a:p>
          <a:p>
            <a:r>
              <a:rPr lang="en-US" sz="2400" i="1" dirty="0">
                <a:latin typeface="Amaranth" panose="02000503050000020004"/>
              </a:rPr>
              <a:t>Option Start Date – 09/01/2027 </a:t>
            </a:r>
            <a:endParaRPr lang="en-US" sz="2400" dirty="0">
              <a:latin typeface="Amaranth" panose="02000503050000020004"/>
            </a:endParaRPr>
          </a:p>
          <a:p>
            <a:r>
              <a:rPr lang="en-US" sz="2400" i="1" dirty="0">
                <a:latin typeface="Amaranth" panose="02000503050000020004"/>
              </a:rPr>
              <a:t>Option End Date – 08/31/2032</a:t>
            </a:r>
            <a:endParaRPr lang="en-US" sz="2400" dirty="0">
              <a:latin typeface="Amaranth" panose="02000503050000020004"/>
            </a:endParaRPr>
          </a:p>
          <a:p>
            <a:r>
              <a:rPr lang="en-US" sz="2400" i="1" dirty="0">
                <a:latin typeface="Amaranth" panose="02000503050000020004"/>
              </a:rPr>
              <a:t>Last Notification date – 08/31/2026 </a:t>
            </a:r>
            <a:endParaRPr lang="en-US" sz="2400" dirty="0">
              <a:latin typeface="Amaranth" panose="02000503050000020004"/>
            </a:endParaRPr>
          </a:p>
          <a:p>
            <a:endParaRPr lang="en-IN" sz="2400" dirty="0">
              <a:latin typeface="Amaranth" panose="02000503050000020004" pitchFamily="2" charset="0"/>
            </a:endParaRPr>
          </a:p>
        </p:txBody>
      </p:sp>
      <p:sp>
        <p:nvSpPr>
          <p:cNvPr id="2" name="Footer Placeholder 1">
            <a:extLst>
              <a:ext uri="{FF2B5EF4-FFF2-40B4-BE49-F238E27FC236}">
                <a16:creationId xmlns:a16="http://schemas.microsoft.com/office/drawing/2014/main" id="{E8E9A09A-3F8B-BC97-4591-024F18509B3B}"/>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2643939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15A5A-682F-EAC2-B01F-AB4674566F3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FFED3EB-4D1E-380B-FF49-41A9DC7A9A85}"/>
              </a:ext>
            </a:extLst>
          </p:cNvPr>
          <p:cNvSpPr>
            <a:spLocks noGrp="1"/>
          </p:cNvSpPr>
          <p:nvPr>
            <p:ph type="title"/>
          </p:nvPr>
        </p:nvSpPr>
        <p:spPr/>
        <p:txBody>
          <a:bodyPr/>
          <a:lstStyle/>
          <a:p>
            <a:r>
              <a:rPr lang="en-IN" sz="3200" b="1" dirty="0">
                <a:latin typeface="Amaranth" panose="02000503050000020004"/>
              </a:rPr>
              <a:t>Renewal Option</a:t>
            </a:r>
          </a:p>
        </p:txBody>
      </p:sp>
      <p:sp>
        <p:nvSpPr>
          <p:cNvPr id="4" name="Text Placeholder 3">
            <a:extLst>
              <a:ext uri="{FF2B5EF4-FFF2-40B4-BE49-F238E27FC236}">
                <a16:creationId xmlns:a16="http://schemas.microsoft.com/office/drawing/2014/main" id="{7A47CBC6-0CE2-16B2-3805-86262D8F5B6A}"/>
              </a:ext>
            </a:extLst>
          </p:cNvPr>
          <p:cNvSpPr>
            <a:spLocks noGrp="1"/>
          </p:cNvSpPr>
          <p:nvPr>
            <p:ph type="body" sz="quarter" idx="32"/>
          </p:nvPr>
        </p:nvSpPr>
        <p:spPr>
          <a:xfrm>
            <a:off x="431800" y="1008000"/>
            <a:ext cx="11339513" cy="5364808"/>
          </a:xfrm>
        </p:spPr>
        <p:txBody>
          <a:bodyPr/>
          <a:lstStyle/>
          <a:p>
            <a:r>
              <a:rPr lang="en-US" sz="2400" b="1" dirty="0">
                <a:latin typeface="Amaranth" panose="02000503050000020004"/>
              </a:rPr>
              <a:t>Renewal Option</a:t>
            </a:r>
            <a:r>
              <a:rPr lang="en-US" sz="2400" dirty="0">
                <a:latin typeface="Amaranth" panose="02000503050000020004"/>
              </a:rPr>
              <a:t> is a clause in a lease agreement that gives the tenant the right (but not the obligation) to extend the lease for a specified period after the initial lease term ends. It allows both parties (tenant and landlord) to continue the lease under pre-agreed terms without having to renegotiate a new contract.</a:t>
            </a:r>
          </a:p>
          <a:p>
            <a:r>
              <a:rPr lang="en-US" sz="2400" b="1" dirty="0">
                <a:latin typeface="Amaranth" panose="02000503050000020004"/>
              </a:rPr>
              <a:t>Key Features of Renewal Option: </a:t>
            </a:r>
          </a:p>
          <a:p>
            <a:r>
              <a:rPr lang="en-US" sz="2400" b="1" dirty="0">
                <a:latin typeface="Amaranth" panose="02000503050000020004"/>
              </a:rPr>
              <a:t>Tenant's Right: </a:t>
            </a:r>
            <a:r>
              <a:rPr lang="en-US" sz="2400" dirty="0">
                <a:latin typeface="Amaranth" panose="02000503050000020004"/>
              </a:rPr>
              <a:t>The tenant typically has the right to exercise the renewal option, not the landlord.</a:t>
            </a:r>
          </a:p>
          <a:p>
            <a:r>
              <a:rPr lang="en-US" sz="2400" b="1" dirty="0">
                <a:latin typeface="Amaranth" panose="02000503050000020004"/>
              </a:rPr>
              <a:t>Notice Period</a:t>
            </a:r>
            <a:r>
              <a:rPr lang="en-US" sz="2400" dirty="0">
                <a:latin typeface="Amaranth" panose="02000503050000020004"/>
              </a:rPr>
              <a:t>: The tenant must notify the landlord within a specific time frame (e.g., 3–6 months before the lease ends) if they wish to renew.</a:t>
            </a:r>
          </a:p>
          <a:p>
            <a:r>
              <a:rPr lang="en-US" sz="2400" b="1" dirty="0">
                <a:latin typeface="Amaranth" panose="02000503050000020004"/>
              </a:rPr>
              <a:t>Renewal Terms</a:t>
            </a:r>
            <a:r>
              <a:rPr lang="en-US" sz="2400" dirty="0">
                <a:latin typeface="Amaranth" panose="02000503050000020004"/>
              </a:rPr>
              <a:t>: The lease may outline the terms of renewal, including whether rent will increase, remain the same, or be subject to market conditions.</a:t>
            </a:r>
          </a:p>
          <a:p>
            <a:r>
              <a:rPr lang="en-US" sz="2400" b="1" dirty="0">
                <a:latin typeface="Amaranth" panose="02000503050000020004"/>
              </a:rPr>
              <a:t>Duration</a:t>
            </a:r>
            <a:r>
              <a:rPr lang="en-US" sz="2400" dirty="0">
                <a:latin typeface="Amaranth" panose="02000503050000020004"/>
              </a:rPr>
              <a:t>: The renewal option will specify the length of the renewed lease term (e.g., another 1 or 5 years).</a:t>
            </a:r>
            <a:endParaRPr lang="en-IN" sz="2400" dirty="0">
              <a:latin typeface="Amaranth" panose="02000503050000020004"/>
            </a:endParaRPr>
          </a:p>
        </p:txBody>
      </p:sp>
      <p:sp>
        <p:nvSpPr>
          <p:cNvPr id="2" name="Footer Placeholder 1">
            <a:extLst>
              <a:ext uri="{FF2B5EF4-FFF2-40B4-BE49-F238E27FC236}">
                <a16:creationId xmlns:a16="http://schemas.microsoft.com/office/drawing/2014/main" id="{1F12FA94-7239-C6D7-71D9-CE85A4121496}"/>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29800066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BD705-67AF-BB2E-682B-6D16C3FD2DE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E13AAC3-8CFE-6B90-1752-2DBA1CDCD2FF}"/>
              </a:ext>
            </a:extLst>
          </p:cNvPr>
          <p:cNvSpPr>
            <a:spLocks noGrp="1"/>
          </p:cNvSpPr>
          <p:nvPr>
            <p:ph type="title"/>
          </p:nvPr>
        </p:nvSpPr>
        <p:spPr/>
        <p:txBody>
          <a:bodyPr/>
          <a:lstStyle/>
          <a:p>
            <a:r>
              <a:rPr lang="en-IN" sz="3200" b="1" dirty="0">
                <a:latin typeface="Amaranth" panose="02000503050000020004"/>
              </a:rPr>
              <a:t>Lease Extension vs Renewal Option</a:t>
            </a:r>
          </a:p>
        </p:txBody>
      </p:sp>
      <p:sp>
        <p:nvSpPr>
          <p:cNvPr id="4" name="Text Placeholder 3">
            <a:extLst>
              <a:ext uri="{FF2B5EF4-FFF2-40B4-BE49-F238E27FC236}">
                <a16:creationId xmlns:a16="http://schemas.microsoft.com/office/drawing/2014/main" id="{A4E6E411-628D-2371-293A-792A5EDD14E6}"/>
              </a:ext>
            </a:extLst>
          </p:cNvPr>
          <p:cNvSpPr>
            <a:spLocks noGrp="1"/>
          </p:cNvSpPr>
          <p:nvPr>
            <p:ph type="body" sz="quarter" idx="32"/>
          </p:nvPr>
        </p:nvSpPr>
        <p:spPr>
          <a:xfrm>
            <a:off x="431800" y="1008000"/>
            <a:ext cx="11339513" cy="5364808"/>
          </a:xfrm>
        </p:spPr>
        <p:txBody>
          <a:bodyPr/>
          <a:lstStyle/>
          <a:p>
            <a:endParaRPr lang="en-IN" sz="2400" dirty="0">
              <a:latin typeface="Amaranth" panose="02000503050000020004"/>
            </a:endParaRPr>
          </a:p>
        </p:txBody>
      </p:sp>
      <p:sp>
        <p:nvSpPr>
          <p:cNvPr id="2" name="Footer Placeholder 1">
            <a:extLst>
              <a:ext uri="{FF2B5EF4-FFF2-40B4-BE49-F238E27FC236}">
                <a16:creationId xmlns:a16="http://schemas.microsoft.com/office/drawing/2014/main" id="{B8D1E9F5-89CB-F0A5-332C-B0B486A895DF}"/>
              </a:ext>
            </a:extLst>
          </p:cNvPr>
          <p:cNvSpPr>
            <a:spLocks noGrp="1"/>
          </p:cNvSpPr>
          <p:nvPr>
            <p:ph type="ftr" sz="quarter" idx="34"/>
          </p:nvPr>
        </p:nvSpPr>
        <p:spPr/>
        <p:txBody>
          <a:bodyPr/>
          <a:lstStyle/>
          <a:p>
            <a:r>
              <a:rPr lang="en-US" noProof="0"/>
              <a:t>RECAM SOLUTIONS PRIVATE LIMITED</a:t>
            </a:r>
            <a:endParaRPr lang="en-US" noProof="0" dirty="0"/>
          </a:p>
        </p:txBody>
      </p:sp>
      <p:pic>
        <p:nvPicPr>
          <p:cNvPr id="8" name="Picture 7">
            <a:extLst>
              <a:ext uri="{FF2B5EF4-FFF2-40B4-BE49-F238E27FC236}">
                <a16:creationId xmlns:a16="http://schemas.microsoft.com/office/drawing/2014/main" id="{56C9BD36-F794-FBD3-FB02-54AAC2AF32A7}"/>
              </a:ext>
            </a:extLst>
          </p:cNvPr>
          <p:cNvPicPr>
            <a:picLocks noChangeAspect="1"/>
          </p:cNvPicPr>
          <p:nvPr/>
        </p:nvPicPr>
        <p:blipFill>
          <a:blip r:embed="rId2"/>
          <a:stretch>
            <a:fillRect/>
          </a:stretch>
        </p:blipFill>
        <p:spPr>
          <a:xfrm>
            <a:off x="432270" y="1020742"/>
            <a:ext cx="7455686" cy="5349913"/>
          </a:xfrm>
          <a:prstGeom prst="rect">
            <a:avLst/>
          </a:prstGeom>
        </p:spPr>
      </p:pic>
    </p:spTree>
    <p:extLst>
      <p:ext uri="{BB962C8B-B14F-4D97-AF65-F5344CB8AC3E}">
        <p14:creationId xmlns:p14="http://schemas.microsoft.com/office/powerpoint/2010/main" val="28096788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D6789-22D3-F883-8499-89AC5BDFF68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351D003-D97C-5AD0-09ED-36768E767237}"/>
              </a:ext>
            </a:extLst>
          </p:cNvPr>
          <p:cNvSpPr>
            <a:spLocks noGrp="1"/>
          </p:cNvSpPr>
          <p:nvPr>
            <p:ph type="title"/>
          </p:nvPr>
        </p:nvSpPr>
        <p:spPr/>
        <p:txBody>
          <a:bodyPr/>
          <a:lstStyle/>
          <a:p>
            <a:r>
              <a:rPr lang="en-IN" b="1" dirty="0"/>
              <a:t>Termination Option:</a:t>
            </a:r>
            <a:endParaRPr lang="en-IN" sz="3200" b="1" dirty="0">
              <a:latin typeface="Amaranth" panose="02000503050000020004"/>
            </a:endParaRPr>
          </a:p>
        </p:txBody>
      </p:sp>
      <p:sp>
        <p:nvSpPr>
          <p:cNvPr id="4" name="Text Placeholder 3">
            <a:extLst>
              <a:ext uri="{FF2B5EF4-FFF2-40B4-BE49-F238E27FC236}">
                <a16:creationId xmlns:a16="http://schemas.microsoft.com/office/drawing/2014/main" id="{7048C970-E5D3-BD4C-FB4F-F22B5A576FC3}"/>
              </a:ext>
            </a:extLst>
          </p:cNvPr>
          <p:cNvSpPr>
            <a:spLocks noGrp="1"/>
          </p:cNvSpPr>
          <p:nvPr>
            <p:ph type="body" sz="quarter" idx="32"/>
          </p:nvPr>
        </p:nvSpPr>
        <p:spPr>
          <a:xfrm>
            <a:off x="431800" y="1008000"/>
            <a:ext cx="11339513" cy="5364808"/>
          </a:xfrm>
        </p:spPr>
        <p:txBody>
          <a:bodyPr/>
          <a:lstStyle/>
          <a:p>
            <a:r>
              <a:rPr lang="en-US" sz="2400" b="1" dirty="0">
                <a:latin typeface="Amaranth" panose="02000503050000020004"/>
              </a:rPr>
              <a:t>Termination Option</a:t>
            </a:r>
            <a:r>
              <a:rPr lang="en-US" sz="2400" dirty="0">
                <a:latin typeface="Amaranth" panose="02000503050000020004"/>
              </a:rPr>
              <a:t> is a clause in a lease agreement that allows one or both parties (tenant or landlord) to terminate the lease before its natural expiration date. This option provides flexibility to the tenant or landlord if circumstances change and they no longer wish to continue the lease. The clause typically includes specific conditions or procedures to exercise the termination right, including the notice period and penalties or fees (if applicable). </a:t>
            </a:r>
          </a:p>
          <a:p>
            <a:endParaRPr lang="en-US" sz="2400" dirty="0">
              <a:latin typeface="Amaranth" panose="02000503050000020004"/>
            </a:endParaRPr>
          </a:p>
          <a:p>
            <a:r>
              <a:rPr lang="en-IN" sz="2400" b="1" dirty="0">
                <a:latin typeface="Amaranth" panose="02000503050000020004"/>
              </a:rPr>
              <a:t>Types of Termination Options:</a:t>
            </a:r>
          </a:p>
          <a:p>
            <a:endParaRPr lang="en-US" sz="2400" b="1" dirty="0">
              <a:latin typeface="Amaranth" panose="02000503050000020004"/>
            </a:endParaRPr>
          </a:p>
          <a:p>
            <a:pPr marL="342900" indent="-342900">
              <a:buFont typeface="Arial" panose="020B0604020202020204" pitchFamily="34" charset="0"/>
              <a:buChar char="•"/>
            </a:pPr>
            <a:r>
              <a:rPr lang="en-IN" sz="2400" dirty="0">
                <a:latin typeface="Amaranth" panose="02000503050000020004"/>
              </a:rPr>
              <a:t>One-time Termination Option</a:t>
            </a:r>
            <a:endParaRPr lang="en-US" sz="2400" dirty="0">
              <a:latin typeface="Amaranth" panose="02000503050000020004"/>
            </a:endParaRPr>
          </a:p>
          <a:p>
            <a:pPr marL="342900" indent="-342900">
              <a:buFont typeface="Arial" panose="020B0604020202020204" pitchFamily="34" charset="0"/>
              <a:buChar char="•"/>
            </a:pPr>
            <a:r>
              <a:rPr lang="en-IN" sz="2400" dirty="0">
                <a:latin typeface="Amaranth" panose="02000503050000020004"/>
              </a:rPr>
              <a:t>Rolling Termination Option</a:t>
            </a:r>
            <a:endParaRPr lang="en-US" sz="2400" dirty="0">
              <a:latin typeface="Amaranth" panose="02000503050000020004"/>
            </a:endParaRPr>
          </a:p>
          <a:p>
            <a:pPr marL="342900" indent="-342900">
              <a:buFont typeface="Arial" panose="020B0604020202020204" pitchFamily="34" charset="0"/>
              <a:buChar char="•"/>
            </a:pPr>
            <a:r>
              <a:rPr lang="en-IN" sz="2400" dirty="0">
                <a:latin typeface="Amaranth" panose="02000503050000020004"/>
              </a:rPr>
              <a:t>Lock-in Period</a:t>
            </a:r>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95CD3300-A159-C714-D77E-643CA33CE7EC}"/>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8268134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0B8055-7859-61EE-04EC-275B7A28A66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DC167B8-DCED-2A6E-60C6-D60506C09ACD}"/>
              </a:ext>
            </a:extLst>
          </p:cNvPr>
          <p:cNvSpPr>
            <a:spLocks noGrp="1"/>
          </p:cNvSpPr>
          <p:nvPr>
            <p:ph type="title"/>
          </p:nvPr>
        </p:nvSpPr>
        <p:spPr/>
        <p:txBody>
          <a:bodyPr/>
          <a:lstStyle/>
          <a:p>
            <a:r>
              <a:rPr lang="en-IN" b="1" dirty="0"/>
              <a:t>Termination Option:</a:t>
            </a:r>
            <a:endParaRPr lang="en-IN" sz="3200" b="1" dirty="0">
              <a:latin typeface="Amaranth" panose="02000503050000020004"/>
            </a:endParaRPr>
          </a:p>
        </p:txBody>
      </p:sp>
      <p:sp>
        <p:nvSpPr>
          <p:cNvPr id="4" name="Text Placeholder 3">
            <a:extLst>
              <a:ext uri="{FF2B5EF4-FFF2-40B4-BE49-F238E27FC236}">
                <a16:creationId xmlns:a16="http://schemas.microsoft.com/office/drawing/2014/main" id="{85B90CEC-1636-7776-7D3F-238360B6797E}"/>
              </a:ext>
            </a:extLst>
          </p:cNvPr>
          <p:cNvSpPr>
            <a:spLocks noGrp="1"/>
          </p:cNvSpPr>
          <p:nvPr>
            <p:ph type="body" sz="quarter" idx="32"/>
          </p:nvPr>
        </p:nvSpPr>
        <p:spPr>
          <a:xfrm>
            <a:off x="431800" y="1008000"/>
            <a:ext cx="11339513" cy="5700710"/>
          </a:xfrm>
        </p:spPr>
        <p:txBody>
          <a:bodyPr/>
          <a:lstStyle/>
          <a:p>
            <a:r>
              <a:rPr lang="en-US" sz="2400" b="1" dirty="0">
                <a:latin typeface="Amaranth" panose="02000503050000020004"/>
              </a:rPr>
              <a:t>One-time Termination Option:</a:t>
            </a:r>
            <a:endParaRPr lang="en-US" sz="2400" dirty="0">
              <a:latin typeface="Amaranth" panose="02000503050000020004"/>
            </a:endParaRPr>
          </a:p>
          <a:p>
            <a:pPr>
              <a:buFont typeface="Arial" panose="020B0604020202020204" pitchFamily="34" charset="0"/>
              <a:buChar char="•"/>
            </a:pPr>
            <a:r>
              <a:rPr lang="en-US" sz="2400" dirty="0">
                <a:latin typeface="Amaranth" panose="02000503050000020004"/>
              </a:rPr>
              <a:t> </a:t>
            </a:r>
            <a:r>
              <a:rPr lang="en-US" sz="2400" b="1" dirty="0">
                <a:latin typeface="Amaranth" panose="02000503050000020004"/>
              </a:rPr>
              <a:t>One-time termination option</a:t>
            </a:r>
            <a:r>
              <a:rPr lang="en-US" sz="2400" dirty="0">
                <a:latin typeface="Amaranth" panose="02000503050000020004"/>
              </a:rPr>
              <a:t> gives the tenant or landlord the ability to terminate the lease at a specific point in time, usually by providing prior notice (e.g., 3, 6, or 12 months) to the other party.</a:t>
            </a:r>
          </a:p>
          <a:p>
            <a:pPr>
              <a:buFont typeface="Arial" panose="020B0604020202020204" pitchFamily="34" charset="0"/>
              <a:buChar char="•"/>
            </a:pPr>
            <a:r>
              <a:rPr lang="en-US" sz="2400" dirty="0">
                <a:latin typeface="Amaranth" panose="02000503050000020004"/>
              </a:rPr>
              <a:t> Once exercised, the lease is terminated, and neither party can exercise the option again. The right to terminate is granted for a one-time use only during the lease term.</a:t>
            </a:r>
          </a:p>
          <a:p>
            <a:pPr>
              <a:buFont typeface="Arial" panose="020B0604020202020204" pitchFamily="34" charset="0"/>
              <a:buChar char="•"/>
            </a:pPr>
            <a:r>
              <a:rPr lang="en-US" sz="2400" dirty="0">
                <a:latin typeface="Amaranth" panose="02000503050000020004"/>
              </a:rPr>
              <a:t> Example: A tenant can exercise this option at the end of the 5th year of a 10-year lease.</a:t>
            </a:r>
          </a:p>
          <a:p>
            <a:r>
              <a:rPr lang="en-US" sz="2400" b="1" dirty="0">
                <a:latin typeface="Amaranth" panose="02000503050000020004"/>
              </a:rPr>
              <a:t>Rolling Termination Option:</a:t>
            </a:r>
            <a:endParaRPr lang="en-US" sz="2400" dirty="0">
              <a:latin typeface="Amaranth" panose="02000503050000020004"/>
            </a:endParaRPr>
          </a:p>
          <a:p>
            <a:pPr>
              <a:buFont typeface="Arial" panose="020B0604020202020204" pitchFamily="34" charset="0"/>
              <a:buChar char="•"/>
            </a:pPr>
            <a:r>
              <a:rPr lang="en-US" sz="2400" dirty="0">
                <a:latin typeface="Amaranth" panose="02000503050000020004"/>
              </a:rPr>
              <a:t> </a:t>
            </a:r>
            <a:r>
              <a:rPr lang="en-US" sz="2400" b="1" dirty="0">
                <a:latin typeface="Amaranth" panose="02000503050000020004"/>
              </a:rPr>
              <a:t>Rolling termination option</a:t>
            </a:r>
            <a:r>
              <a:rPr lang="en-US" sz="2400" dirty="0">
                <a:latin typeface="Amaranth" panose="02000503050000020004"/>
              </a:rPr>
              <a:t> allows the tenant (or sometimes the landlord) to terminate the lease at regular intervals (e.g., annually or after every specified period).</a:t>
            </a:r>
          </a:p>
          <a:p>
            <a:pPr>
              <a:buFont typeface="Arial" panose="020B0604020202020204" pitchFamily="34" charset="0"/>
              <a:buChar char="•"/>
            </a:pPr>
            <a:r>
              <a:rPr lang="en-US" sz="2400" dirty="0">
                <a:latin typeface="Amaranth" panose="02000503050000020004"/>
              </a:rPr>
              <a:t> The tenant or landlord can opt to terminate the lease at each interval with the necessary notice period, giving more flexibility to both parties over time.</a:t>
            </a:r>
          </a:p>
          <a:p>
            <a:pPr>
              <a:buFont typeface="Arial" panose="020B0604020202020204" pitchFamily="34" charset="0"/>
              <a:buChar char="•"/>
            </a:pPr>
            <a:r>
              <a:rPr lang="en-US" sz="2400" dirty="0">
                <a:latin typeface="Amaranth" panose="02000503050000020004"/>
              </a:rPr>
              <a:t> Example: The tenant has the option to terminate the lease every 3 years, but only by providing the required notice.</a:t>
            </a: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EC66881C-79D6-D202-E9C7-796ECE94CC05}"/>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26355131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0E7AB-D090-8D93-4617-6FAA1E5854C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8043DD4-EE98-AC51-E662-3FF457B5DCE8}"/>
              </a:ext>
            </a:extLst>
          </p:cNvPr>
          <p:cNvSpPr>
            <a:spLocks noGrp="1"/>
          </p:cNvSpPr>
          <p:nvPr>
            <p:ph type="title"/>
          </p:nvPr>
        </p:nvSpPr>
        <p:spPr/>
        <p:txBody>
          <a:bodyPr/>
          <a:lstStyle/>
          <a:p>
            <a:r>
              <a:rPr lang="en-IN" b="1" dirty="0"/>
              <a:t>Termination Option:</a:t>
            </a:r>
            <a:endParaRPr lang="en-IN" sz="3200" b="1" dirty="0">
              <a:latin typeface="Amaranth" panose="02000503050000020004"/>
            </a:endParaRPr>
          </a:p>
        </p:txBody>
      </p:sp>
      <p:sp>
        <p:nvSpPr>
          <p:cNvPr id="4" name="Text Placeholder 3">
            <a:extLst>
              <a:ext uri="{FF2B5EF4-FFF2-40B4-BE49-F238E27FC236}">
                <a16:creationId xmlns:a16="http://schemas.microsoft.com/office/drawing/2014/main" id="{8AFF0C3F-5FAC-6C10-F986-93863E05897A}"/>
              </a:ext>
            </a:extLst>
          </p:cNvPr>
          <p:cNvSpPr>
            <a:spLocks noGrp="1"/>
          </p:cNvSpPr>
          <p:nvPr>
            <p:ph type="body" sz="quarter" idx="32"/>
          </p:nvPr>
        </p:nvSpPr>
        <p:spPr>
          <a:xfrm>
            <a:off x="431800" y="1008000"/>
            <a:ext cx="11339513" cy="5700710"/>
          </a:xfrm>
        </p:spPr>
        <p:txBody>
          <a:bodyPr/>
          <a:lstStyle/>
          <a:p>
            <a:r>
              <a:rPr lang="en-US" sz="2400" b="1" dirty="0">
                <a:latin typeface="Amaranth" panose="02000503050000020004"/>
              </a:rPr>
              <a:t>Lock-in Period:</a:t>
            </a:r>
            <a:endParaRPr lang="en-US" sz="2400" dirty="0">
              <a:latin typeface="Amaranth" panose="02000503050000020004"/>
            </a:endParaRPr>
          </a:p>
          <a:p>
            <a:pPr>
              <a:buFont typeface="Arial" panose="020B0604020202020204" pitchFamily="34" charset="0"/>
              <a:buChar char="•"/>
            </a:pPr>
            <a:r>
              <a:rPr lang="en-US" sz="2400" b="1" dirty="0">
                <a:latin typeface="Amaranth" panose="02000503050000020004"/>
              </a:rPr>
              <a:t> Lock-in period</a:t>
            </a:r>
            <a:r>
              <a:rPr lang="en-US" sz="2400" dirty="0">
                <a:latin typeface="Amaranth" panose="02000503050000020004"/>
              </a:rPr>
              <a:t> refers to the initial period of the lease during which neither the tenant nor the landlord can exercise the termination option. The purpose of the lock-in period is to ensure that both parties commit to a minimum term of the lease before either party can end the agreement early.</a:t>
            </a:r>
          </a:p>
          <a:p>
            <a:pPr>
              <a:buFont typeface="Arial" panose="020B0604020202020204" pitchFamily="34" charset="0"/>
              <a:buChar char="•"/>
            </a:pPr>
            <a:r>
              <a:rPr lang="en-US" sz="2400" dirty="0">
                <a:latin typeface="Amaranth" panose="02000503050000020004"/>
              </a:rPr>
              <a:t> If a tenant or landlord wants to terminate the lease during the lock-in period, they would typically have to pay a penalty or forfeit a certain amount of rent (as specified in the lease agreement).</a:t>
            </a:r>
          </a:p>
          <a:p>
            <a:pPr>
              <a:buFont typeface="Arial" panose="020B0604020202020204" pitchFamily="34" charset="0"/>
              <a:buChar char="•"/>
            </a:pPr>
            <a:r>
              <a:rPr lang="en-US" sz="2400" dirty="0">
                <a:latin typeface="Amaranth" panose="02000503050000020004"/>
              </a:rPr>
              <a:t> Example: A lease may have a 3-year lock-in period, meaning the tenant cannot terminate the lease for the first 3 years, but after that period, they can exercise the termination option with the required notice.</a:t>
            </a: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D6BC0EE5-98C8-0264-09B5-D25ABBFDF010}"/>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226954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C65D7-6E79-2297-BA95-5F8CEF1F7EA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C3CDEF0-951F-1896-9834-140A25178CBA}"/>
              </a:ext>
            </a:extLst>
          </p:cNvPr>
          <p:cNvSpPr>
            <a:spLocks noGrp="1"/>
          </p:cNvSpPr>
          <p:nvPr>
            <p:ph type="title"/>
          </p:nvPr>
        </p:nvSpPr>
        <p:spPr/>
        <p:txBody>
          <a:bodyPr/>
          <a:lstStyle/>
          <a:p>
            <a:r>
              <a:rPr lang="en-IN" b="1" dirty="0"/>
              <a:t>Termination Option:</a:t>
            </a:r>
            <a:endParaRPr lang="en-IN" sz="3200" b="1" dirty="0">
              <a:latin typeface="Amaranth" panose="02000503050000020004"/>
            </a:endParaRPr>
          </a:p>
        </p:txBody>
      </p:sp>
      <p:sp>
        <p:nvSpPr>
          <p:cNvPr id="4" name="Text Placeholder 3">
            <a:extLst>
              <a:ext uri="{FF2B5EF4-FFF2-40B4-BE49-F238E27FC236}">
                <a16:creationId xmlns:a16="http://schemas.microsoft.com/office/drawing/2014/main" id="{5524A525-C540-E3AF-BFF8-547018FBCE7D}"/>
              </a:ext>
            </a:extLst>
          </p:cNvPr>
          <p:cNvSpPr>
            <a:spLocks noGrp="1"/>
          </p:cNvSpPr>
          <p:nvPr>
            <p:ph type="body" sz="quarter" idx="32"/>
          </p:nvPr>
        </p:nvSpPr>
        <p:spPr>
          <a:xfrm>
            <a:off x="431800" y="1008000"/>
            <a:ext cx="11339513" cy="5700710"/>
          </a:xfrm>
        </p:spPr>
        <p:txBody>
          <a:bodyPr/>
          <a:lstStyle/>
          <a:p>
            <a:endParaRPr lang="en-US" sz="2400" b="1" dirty="0">
              <a:latin typeface="Amaranth" panose="02000503050000020004"/>
            </a:endParaRPr>
          </a:p>
          <a:p>
            <a:r>
              <a:rPr lang="en-US" sz="2400" b="1" dirty="0">
                <a:latin typeface="Amaranth" panose="02000503050000020004"/>
              </a:rPr>
              <a:t>Key Points to Remember:</a:t>
            </a:r>
          </a:p>
          <a:p>
            <a:endParaRPr lang="en-US" sz="2400" b="1" dirty="0">
              <a:latin typeface="Amaranth" panose="02000503050000020004"/>
            </a:endParaRPr>
          </a:p>
          <a:p>
            <a:pPr>
              <a:buFont typeface="Arial" panose="020B0604020202020204" pitchFamily="34" charset="0"/>
              <a:buChar char="•"/>
            </a:pPr>
            <a:r>
              <a:rPr lang="en-US" sz="2400" b="1" dirty="0">
                <a:latin typeface="Amaranth" panose="02000503050000020004"/>
              </a:rPr>
              <a:t> Termination Option:</a:t>
            </a:r>
            <a:r>
              <a:rPr lang="en-US" sz="2400" dirty="0">
                <a:latin typeface="Amaranth" panose="02000503050000020004"/>
              </a:rPr>
              <a:t> Allows early lease termination with specified conditions.</a:t>
            </a:r>
          </a:p>
          <a:p>
            <a:pPr>
              <a:buFont typeface="Arial" panose="020B0604020202020204" pitchFamily="34" charset="0"/>
              <a:buChar char="•"/>
            </a:pPr>
            <a:r>
              <a:rPr lang="en-US" sz="2400" b="1" dirty="0">
                <a:latin typeface="Amaranth" panose="02000503050000020004"/>
              </a:rPr>
              <a:t> One-time Termination:</a:t>
            </a:r>
            <a:r>
              <a:rPr lang="en-US" sz="2400" dirty="0">
                <a:latin typeface="Amaranth" panose="02000503050000020004"/>
              </a:rPr>
              <a:t> Can be exercised only once during the lease term.</a:t>
            </a:r>
          </a:p>
          <a:p>
            <a:pPr>
              <a:buFont typeface="Arial" panose="020B0604020202020204" pitchFamily="34" charset="0"/>
              <a:buChar char="•"/>
            </a:pPr>
            <a:r>
              <a:rPr lang="en-US" sz="2400" b="1" dirty="0">
                <a:latin typeface="Amaranth" panose="02000503050000020004"/>
              </a:rPr>
              <a:t> Rolling Termination:</a:t>
            </a:r>
            <a:r>
              <a:rPr lang="en-US" sz="2400" dirty="0">
                <a:latin typeface="Amaranth" panose="02000503050000020004"/>
              </a:rPr>
              <a:t> Allows termination at regular intervals during the lease term.</a:t>
            </a:r>
          </a:p>
          <a:p>
            <a:pPr>
              <a:buFont typeface="Arial" panose="020B0604020202020204" pitchFamily="34" charset="0"/>
              <a:buChar char="•"/>
            </a:pPr>
            <a:r>
              <a:rPr lang="en-US" sz="2400" b="1" dirty="0">
                <a:latin typeface="Amaranth" panose="02000503050000020004"/>
              </a:rPr>
              <a:t> Lock-in Period:</a:t>
            </a:r>
            <a:r>
              <a:rPr lang="en-US" sz="2400" dirty="0">
                <a:latin typeface="Amaranth" panose="02000503050000020004"/>
              </a:rPr>
              <a:t> Prevents termination for a certain period at the start of the lease.</a:t>
            </a: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3B85EC41-14D4-1AC8-2D3C-C5A5B4E47D9F}"/>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381738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78531-445F-0935-624D-5C2BAB894BE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513E176-349E-98FE-A0D3-937B4BA74663}"/>
              </a:ext>
            </a:extLst>
          </p:cNvPr>
          <p:cNvSpPr>
            <a:spLocks noGrp="1"/>
          </p:cNvSpPr>
          <p:nvPr>
            <p:ph type="title"/>
          </p:nvPr>
        </p:nvSpPr>
        <p:spPr/>
        <p:txBody>
          <a:bodyPr/>
          <a:lstStyle/>
          <a:p>
            <a:r>
              <a:rPr lang="en-IN" b="1" dirty="0"/>
              <a:t>Termination Option:</a:t>
            </a:r>
            <a:endParaRPr lang="en-IN" sz="3200" b="1" dirty="0">
              <a:latin typeface="Amaranth" panose="02000503050000020004"/>
            </a:endParaRPr>
          </a:p>
        </p:txBody>
      </p:sp>
      <p:sp>
        <p:nvSpPr>
          <p:cNvPr id="4" name="Text Placeholder 3">
            <a:extLst>
              <a:ext uri="{FF2B5EF4-FFF2-40B4-BE49-F238E27FC236}">
                <a16:creationId xmlns:a16="http://schemas.microsoft.com/office/drawing/2014/main" id="{34435557-6A16-E18C-3962-AD8A5B36008A}"/>
              </a:ext>
            </a:extLst>
          </p:cNvPr>
          <p:cNvSpPr>
            <a:spLocks noGrp="1"/>
          </p:cNvSpPr>
          <p:nvPr>
            <p:ph type="body" sz="quarter" idx="32"/>
          </p:nvPr>
        </p:nvSpPr>
        <p:spPr>
          <a:xfrm>
            <a:off x="431800" y="1008000"/>
            <a:ext cx="11339513" cy="5700710"/>
          </a:xfrm>
        </p:spPr>
        <p:txBody>
          <a:bodyPr/>
          <a:lstStyle/>
          <a:p>
            <a:r>
              <a:rPr lang="en-US" sz="2400" b="1" dirty="0">
                <a:latin typeface="Amaranth" panose="02000503050000020004"/>
              </a:rPr>
              <a:t>Example:</a:t>
            </a:r>
          </a:p>
          <a:p>
            <a:endParaRPr lang="en-US" sz="2400" b="1" dirty="0">
              <a:latin typeface="Amaranth" panose="02000503050000020004"/>
            </a:endParaRPr>
          </a:p>
          <a:p>
            <a:endParaRPr lang="en-US" sz="2400" b="1" dirty="0">
              <a:latin typeface="Amaranth" panose="02000503050000020004"/>
            </a:endParaRPr>
          </a:p>
          <a:p>
            <a:r>
              <a:rPr lang="en-US" sz="2400" dirty="0">
                <a:latin typeface="Amaranth" panose="02000503050000020004"/>
              </a:rPr>
              <a:t>Term: Term to commence on 01/01/2023 to 12/31/2025.</a:t>
            </a:r>
          </a:p>
          <a:p>
            <a:r>
              <a:rPr lang="en-US" sz="2400" dirty="0">
                <a:latin typeface="Amaranth" panose="02000503050000020004"/>
              </a:rPr>
              <a:t>Specify what type of option and calculate the dates?</a:t>
            </a:r>
          </a:p>
          <a:p>
            <a:r>
              <a:rPr lang="en-US" sz="2400" b="1" dirty="0">
                <a:latin typeface="Amaranth" panose="02000503050000020004"/>
              </a:rPr>
              <a:t>Option Type: Rolling Option</a:t>
            </a:r>
          </a:p>
          <a:p>
            <a:r>
              <a:rPr lang="en-US" sz="2400" dirty="0">
                <a:latin typeface="Calibri" panose="020F0502020204030204" pitchFamily="34" charset="0"/>
              </a:rPr>
              <a:t>Option Start Date – 01/01/2023 (Based on Client requirement)</a:t>
            </a:r>
          </a:p>
          <a:p>
            <a:r>
              <a:rPr lang="en-US" sz="2400" dirty="0">
                <a:latin typeface="Calibri" panose="020F0502020204030204" pitchFamily="34" charset="0"/>
              </a:rPr>
              <a:t>Option End Date – 12/31/2025 (Based on Client requirement)</a:t>
            </a:r>
          </a:p>
          <a:p>
            <a:r>
              <a:rPr lang="en-US" sz="2400" dirty="0">
                <a:latin typeface="Calibri" panose="020F0502020204030204" pitchFamily="34" charset="0"/>
              </a:rPr>
              <a:t>First Day notice – 01/01/2023 (Based on Client requirement)</a:t>
            </a:r>
          </a:p>
          <a:p>
            <a:r>
              <a:rPr lang="en-US" sz="2400" dirty="0">
                <a:latin typeface="Calibri" panose="020F0502020204030204" pitchFamily="34" charset="0"/>
              </a:rPr>
              <a:t>Last Day notice – 12/17/2025 (Based on Client requirement)</a:t>
            </a:r>
          </a:p>
          <a:p>
            <a:r>
              <a:rPr lang="en-US" sz="2400" dirty="0">
                <a:latin typeface="Calibri" panose="020F0502020204030204" pitchFamily="34" charset="0"/>
              </a:rPr>
              <a:t>Option notes - Tenant may terminate the Agreement at any time by giving not less than 2 weeks prior written notice to the Landlord.</a:t>
            </a:r>
          </a:p>
          <a:p>
            <a:endParaRPr lang="en-US" sz="2400" dirty="0">
              <a:latin typeface="Amaranth" panose="02000503050000020004"/>
            </a:endParaRP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DD6F37D7-0AF1-3121-7B97-F64AA6103646}"/>
              </a:ext>
            </a:extLst>
          </p:cNvPr>
          <p:cNvSpPr>
            <a:spLocks noGrp="1"/>
          </p:cNvSpPr>
          <p:nvPr>
            <p:ph type="ftr" sz="quarter" idx="34"/>
          </p:nvPr>
        </p:nvSpPr>
        <p:spPr/>
        <p:txBody>
          <a:bodyPr/>
          <a:lstStyle/>
          <a:p>
            <a:r>
              <a:rPr lang="en-US" noProof="0"/>
              <a:t>RECAM SOLUTIONS PRIVATE LIMITED</a:t>
            </a:r>
            <a:endParaRPr lang="en-US" noProof="0" dirty="0"/>
          </a:p>
        </p:txBody>
      </p:sp>
      <p:pic>
        <p:nvPicPr>
          <p:cNvPr id="6" name="Picture 5">
            <a:extLst>
              <a:ext uri="{FF2B5EF4-FFF2-40B4-BE49-F238E27FC236}">
                <a16:creationId xmlns:a16="http://schemas.microsoft.com/office/drawing/2014/main" id="{AF53A118-BAF0-61AD-53E5-C6076438C9C4}"/>
              </a:ext>
            </a:extLst>
          </p:cNvPr>
          <p:cNvPicPr>
            <a:picLocks noChangeAspect="1"/>
          </p:cNvPicPr>
          <p:nvPr/>
        </p:nvPicPr>
        <p:blipFill>
          <a:blip r:embed="rId2"/>
          <a:stretch>
            <a:fillRect/>
          </a:stretch>
        </p:blipFill>
        <p:spPr>
          <a:xfrm>
            <a:off x="1660693" y="961054"/>
            <a:ext cx="8753073" cy="1196142"/>
          </a:xfrm>
          <a:prstGeom prst="rect">
            <a:avLst/>
          </a:prstGeom>
        </p:spPr>
      </p:pic>
    </p:spTree>
    <p:extLst>
      <p:ext uri="{BB962C8B-B14F-4D97-AF65-F5344CB8AC3E}">
        <p14:creationId xmlns:p14="http://schemas.microsoft.com/office/powerpoint/2010/main" val="21925783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0065A-86B9-2B83-EF1A-A9ED87D9E2A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05EDB2D-CD4F-1360-1B58-0C4010A4B3E2}"/>
              </a:ext>
            </a:extLst>
          </p:cNvPr>
          <p:cNvSpPr>
            <a:spLocks noGrp="1"/>
          </p:cNvSpPr>
          <p:nvPr>
            <p:ph type="title"/>
          </p:nvPr>
        </p:nvSpPr>
        <p:spPr/>
        <p:txBody>
          <a:bodyPr/>
          <a:lstStyle/>
          <a:p>
            <a:r>
              <a:rPr lang="en-IN" sz="3200" b="1" dirty="0">
                <a:latin typeface="Amaranth" panose="02000503050000020004"/>
              </a:rPr>
              <a:t>Expansion Option</a:t>
            </a:r>
          </a:p>
        </p:txBody>
      </p:sp>
      <p:sp>
        <p:nvSpPr>
          <p:cNvPr id="4" name="Text Placeholder 3">
            <a:extLst>
              <a:ext uri="{FF2B5EF4-FFF2-40B4-BE49-F238E27FC236}">
                <a16:creationId xmlns:a16="http://schemas.microsoft.com/office/drawing/2014/main" id="{3EBFF5E6-84E4-5AA4-88EA-9C59A86CD6AF}"/>
              </a:ext>
            </a:extLst>
          </p:cNvPr>
          <p:cNvSpPr>
            <a:spLocks noGrp="1"/>
          </p:cNvSpPr>
          <p:nvPr>
            <p:ph type="body" sz="quarter" idx="32"/>
          </p:nvPr>
        </p:nvSpPr>
        <p:spPr>
          <a:xfrm>
            <a:off x="431800" y="1008000"/>
            <a:ext cx="11339513" cy="5364808"/>
          </a:xfrm>
        </p:spPr>
        <p:txBody>
          <a:bodyPr/>
          <a:lstStyle/>
          <a:p>
            <a:r>
              <a:rPr lang="en-US" sz="2400" b="1" dirty="0"/>
              <a:t>Expansion Option</a:t>
            </a:r>
            <a:r>
              <a:rPr lang="en-US" sz="2400" dirty="0"/>
              <a:t> is a clause in a lease agreement that gives a tenant the right to lease additional space within the same building or property at a later date. It provides flexibility for the tenant to expand their leased space as their business needs grow, without having to move to a different location. </a:t>
            </a:r>
          </a:p>
          <a:p>
            <a:r>
              <a:rPr lang="en-US" sz="2400" b="1" dirty="0">
                <a:latin typeface="Amaranth" panose="02000503050000020004"/>
              </a:rPr>
              <a:t>Key Features of </a:t>
            </a:r>
            <a:r>
              <a:rPr lang="en-IN" sz="2400" b="1" dirty="0">
                <a:latin typeface="Amaranth" panose="02000503050000020004"/>
              </a:rPr>
              <a:t>Expansion</a:t>
            </a:r>
            <a:r>
              <a:rPr lang="en-US" sz="2400" b="1" dirty="0">
                <a:latin typeface="Amaranth" panose="02000503050000020004"/>
              </a:rPr>
              <a:t> Option: </a:t>
            </a:r>
          </a:p>
          <a:p>
            <a:r>
              <a:rPr lang="en-US" sz="2400" b="1" dirty="0">
                <a:latin typeface="Amaranth" panose="02000503050000020004"/>
              </a:rPr>
              <a:t>Tenant's Right: </a:t>
            </a:r>
            <a:r>
              <a:rPr lang="en-US" sz="2400" dirty="0"/>
              <a:t>The tenant has the right, to expand their leased space by leasing additional space within the same building or complex. The option typically includes specific terms on how much space can be added.</a:t>
            </a:r>
            <a:endParaRPr lang="en-US" sz="2400" dirty="0">
              <a:latin typeface="Amaranth" panose="02000503050000020004"/>
            </a:endParaRPr>
          </a:p>
          <a:p>
            <a:r>
              <a:rPr lang="en-IN" sz="2400" b="1" dirty="0">
                <a:latin typeface="Amaranth" panose="02000503050000020004"/>
              </a:rPr>
              <a:t>Location and Timing </a:t>
            </a:r>
            <a:r>
              <a:rPr lang="en-US" sz="2400" dirty="0">
                <a:latin typeface="Amaranth" panose="02000503050000020004"/>
              </a:rPr>
              <a:t>: </a:t>
            </a:r>
            <a:r>
              <a:rPr lang="en-US" sz="2400" dirty="0"/>
              <a:t>The expansion option will specify the location of the additional space (e.g., adjacent floors or buildings) and the time frame during which the tenant can exercise the option, usually before the lease term expires. </a:t>
            </a:r>
          </a:p>
          <a:p>
            <a:r>
              <a:rPr lang="en-IN" sz="2400" b="1" dirty="0">
                <a:latin typeface="Amaranth" panose="02000503050000020004"/>
              </a:rPr>
              <a:t>Rent and Terms </a:t>
            </a:r>
            <a:r>
              <a:rPr lang="en-US" sz="2400" dirty="0">
                <a:latin typeface="Amaranth" panose="02000503050000020004"/>
              </a:rPr>
              <a:t>: </a:t>
            </a:r>
            <a:r>
              <a:rPr lang="en-US" sz="2400" dirty="0"/>
              <a:t>The lease agreement will outline how the rent for the additional space will be determined (e.g., based on the market rate or the same rate as the original space) and whether any other lease terms will change with the expansion. </a:t>
            </a:r>
          </a:p>
        </p:txBody>
      </p:sp>
      <p:sp>
        <p:nvSpPr>
          <p:cNvPr id="2" name="Footer Placeholder 1">
            <a:extLst>
              <a:ext uri="{FF2B5EF4-FFF2-40B4-BE49-F238E27FC236}">
                <a16:creationId xmlns:a16="http://schemas.microsoft.com/office/drawing/2014/main" id="{07037FE2-5843-9F65-D14F-B702DA3482A8}"/>
              </a:ext>
            </a:extLst>
          </p:cNvPr>
          <p:cNvSpPr>
            <a:spLocks noGrp="1"/>
          </p:cNvSpPr>
          <p:nvPr>
            <p:ph type="ftr" sz="quarter" idx="34"/>
          </p:nvPr>
        </p:nvSpPr>
        <p:spPr/>
        <p:txBody>
          <a:bodyPr/>
          <a:lstStyle/>
          <a:p>
            <a:r>
              <a:rPr lang="en-US" noProof="0" dirty="0"/>
              <a:t>RECAM SOLUTIONS PRIVATE LIMITED</a:t>
            </a:r>
          </a:p>
        </p:txBody>
      </p:sp>
    </p:spTree>
    <p:extLst>
      <p:ext uri="{BB962C8B-B14F-4D97-AF65-F5344CB8AC3E}">
        <p14:creationId xmlns:p14="http://schemas.microsoft.com/office/powerpoint/2010/main" val="21044330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94F0C-21A1-76C3-AC63-827CA7C86DD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82DD40B-7B6F-137F-A178-F6C9072B78B4}"/>
              </a:ext>
            </a:extLst>
          </p:cNvPr>
          <p:cNvSpPr>
            <a:spLocks noGrp="1"/>
          </p:cNvSpPr>
          <p:nvPr>
            <p:ph type="title"/>
          </p:nvPr>
        </p:nvSpPr>
        <p:spPr/>
        <p:txBody>
          <a:bodyPr/>
          <a:lstStyle/>
          <a:p>
            <a:r>
              <a:rPr lang="en-IN" sz="3200" b="1" dirty="0">
                <a:latin typeface="Amaranth" panose="02000503050000020004"/>
              </a:rPr>
              <a:t>Expansion Option</a:t>
            </a:r>
          </a:p>
        </p:txBody>
      </p:sp>
      <p:sp>
        <p:nvSpPr>
          <p:cNvPr id="4" name="Text Placeholder 3">
            <a:extLst>
              <a:ext uri="{FF2B5EF4-FFF2-40B4-BE49-F238E27FC236}">
                <a16:creationId xmlns:a16="http://schemas.microsoft.com/office/drawing/2014/main" id="{11BBED1E-AF7C-2B8D-31B8-8170B6D073F3}"/>
              </a:ext>
            </a:extLst>
          </p:cNvPr>
          <p:cNvSpPr>
            <a:spLocks noGrp="1"/>
          </p:cNvSpPr>
          <p:nvPr>
            <p:ph type="body" sz="quarter" idx="32"/>
          </p:nvPr>
        </p:nvSpPr>
        <p:spPr>
          <a:xfrm>
            <a:off x="431800" y="1008000"/>
            <a:ext cx="11339513" cy="5364808"/>
          </a:xfrm>
        </p:spPr>
        <p:txBody>
          <a:bodyPr/>
          <a:lstStyle/>
          <a:p>
            <a:r>
              <a:rPr lang="en-US" sz="2400" b="1" dirty="0">
                <a:latin typeface="Amaranth" panose="02000503050000020004"/>
              </a:rPr>
              <a:t>Notice Period: </a:t>
            </a:r>
            <a:r>
              <a:rPr lang="en-US" sz="2400" dirty="0">
                <a:latin typeface="Amaranth" panose="02000503050000020004"/>
              </a:rPr>
              <a:t>The tenant is usually required to provide advance notice (e.g., 6 to 12 months) before exercising the expansion option, allowing the landlord time to accommodate the request.</a:t>
            </a:r>
          </a:p>
          <a:p>
            <a:endParaRPr lang="en-US" sz="2400" b="1" dirty="0">
              <a:latin typeface="Amaranth" panose="02000503050000020004"/>
            </a:endParaRPr>
          </a:p>
          <a:p>
            <a:r>
              <a:rPr lang="en-US" sz="2400" b="1" dirty="0">
                <a:latin typeface="Amaranth" panose="02000503050000020004"/>
              </a:rPr>
              <a:t>Landlord’s Approval: </a:t>
            </a:r>
            <a:r>
              <a:rPr lang="en-US" sz="2400" dirty="0">
                <a:latin typeface="Amaranth" panose="02000503050000020004"/>
              </a:rPr>
              <a:t>In some cases, the landlord may have the right to approve or deny the expansion request based on availability of space or other factors.</a:t>
            </a:r>
            <a:endParaRPr lang="en-IN" sz="2400" dirty="0">
              <a:latin typeface="Amaranth" panose="02000503050000020004"/>
            </a:endParaRPr>
          </a:p>
        </p:txBody>
      </p:sp>
      <p:sp>
        <p:nvSpPr>
          <p:cNvPr id="2" name="Footer Placeholder 1">
            <a:extLst>
              <a:ext uri="{FF2B5EF4-FFF2-40B4-BE49-F238E27FC236}">
                <a16:creationId xmlns:a16="http://schemas.microsoft.com/office/drawing/2014/main" id="{5C477B61-9DFA-14D8-D871-88AB2B3FE029}"/>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416139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Dates associated to Term</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296614"/>
            <a:ext cx="10378985" cy="4832092"/>
          </a:xfrm>
          <a:prstGeom prst="rect">
            <a:avLst/>
          </a:prstGeom>
          <a:noFill/>
        </p:spPr>
        <p:txBody>
          <a:bodyPr wrap="square">
            <a:spAutoFit/>
          </a:bodyPr>
          <a:lstStyle/>
          <a:p>
            <a:pPr marL="342900" indent="-342900">
              <a:buFont typeface="Arial" panose="020B0604020202020204" pitchFamily="34" charset="0"/>
              <a:buChar char="•"/>
            </a:pPr>
            <a:r>
              <a:rPr lang="en-US" sz="2200" b="1" u="sng" dirty="0">
                <a:latin typeface="Amaranth" panose="02000503050000020004" pitchFamily="2" charset="0"/>
              </a:rPr>
              <a:t>Lease Draft date</a:t>
            </a:r>
            <a:r>
              <a:rPr lang="en-US" sz="2200" b="1" dirty="0">
                <a:latin typeface="Amaranth" panose="02000503050000020004" pitchFamily="2" charset="0"/>
              </a:rPr>
              <a:t>:</a:t>
            </a:r>
            <a:r>
              <a:rPr lang="en-US" sz="2200" dirty="0">
                <a:latin typeface="Amaranth" panose="02000503050000020004" pitchFamily="2" charset="0"/>
              </a:rPr>
              <a:t> The date on which the attorney starts drafting the Lease.</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Lease Execution date</a:t>
            </a:r>
            <a:r>
              <a:rPr lang="en-US" sz="2200" dirty="0">
                <a:latin typeface="Amaranth" panose="02000503050000020004" pitchFamily="2" charset="0"/>
              </a:rPr>
              <a:t>: The date on which both the parties sign the Lease. If signed on different dates the later date should be taken into consideration</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Delivery Date</a:t>
            </a:r>
            <a:r>
              <a:rPr lang="en-US" sz="2200" dirty="0">
                <a:latin typeface="Amaranth" panose="02000503050000020004" pitchFamily="2" charset="0"/>
              </a:rPr>
              <a:t>: The date on which Landlord hands over the Premises to the Tenant.</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Possession date</a:t>
            </a:r>
            <a:r>
              <a:rPr lang="en-US" sz="2200" dirty="0">
                <a:latin typeface="Amaranth" panose="02000503050000020004" pitchFamily="2" charset="0"/>
              </a:rPr>
              <a:t>: The date on which Tenant accepts the Premises.</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Lease Commencement date</a:t>
            </a:r>
            <a:r>
              <a:rPr lang="en-US" sz="2200" dirty="0">
                <a:latin typeface="Amaranth" panose="02000503050000020004" pitchFamily="2" charset="0"/>
              </a:rPr>
              <a:t>: The date on which the lease term begins i.e., the first day of the Lease term</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Store Opening date</a:t>
            </a:r>
            <a:r>
              <a:rPr lang="en-US" sz="2200" dirty="0">
                <a:latin typeface="Amaranth" panose="02000503050000020004" pitchFamily="2" charset="0"/>
              </a:rPr>
              <a:t>: The date the Tenant opens the store for business. This is exclusively for retail Leases.</a:t>
            </a:r>
          </a:p>
        </p:txBody>
      </p:sp>
    </p:spTree>
    <p:extLst>
      <p:ext uri="{BB962C8B-B14F-4D97-AF65-F5344CB8AC3E}">
        <p14:creationId xmlns:p14="http://schemas.microsoft.com/office/powerpoint/2010/main" val="38572161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additive="base">
                                        <p:cTn id="3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anim calcmode="lin" valueType="num">
                                      <p:cBhvr additive="base">
                                        <p:cTn id="3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7680E-328C-E323-B754-161B90F9FBE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E26B079-1722-C30B-57B0-0FB48B62673A}"/>
              </a:ext>
            </a:extLst>
          </p:cNvPr>
          <p:cNvSpPr>
            <a:spLocks noGrp="1"/>
          </p:cNvSpPr>
          <p:nvPr>
            <p:ph type="title"/>
          </p:nvPr>
        </p:nvSpPr>
        <p:spPr/>
        <p:txBody>
          <a:bodyPr/>
          <a:lstStyle/>
          <a:p>
            <a:r>
              <a:rPr lang="en-IN" sz="3200" b="1" dirty="0">
                <a:latin typeface="Amaranth" panose="02000503050000020004"/>
              </a:rPr>
              <a:t>Expansion Option</a:t>
            </a:r>
          </a:p>
        </p:txBody>
      </p:sp>
      <p:sp>
        <p:nvSpPr>
          <p:cNvPr id="4" name="Text Placeholder 3">
            <a:extLst>
              <a:ext uri="{FF2B5EF4-FFF2-40B4-BE49-F238E27FC236}">
                <a16:creationId xmlns:a16="http://schemas.microsoft.com/office/drawing/2014/main" id="{49242F04-7413-DAB6-4411-6C5F8FDAFD85}"/>
              </a:ext>
            </a:extLst>
          </p:cNvPr>
          <p:cNvSpPr>
            <a:spLocks noGrp="1"/>
          </p:cNvSpPr>
          <p:nvPr>
            <p:ph type="body" sz="quarter" idx="32"/>
          </p:nvPr>
        </p:nvSpPr>
        <p:spPr>
          <a:xfrm>
            <a:off x="431800" y="1008000"/>
            <a:ext cx="11339513" cy="5364808"/>
          </a:xfrm>
        </p:spPr>
        <p:txBody>
          <a:bodyPr/>
          <a:lstStyle/>
          <a:p>
            <a:pPr marL="0" lvl="0" indent="0">
              <a:buNone/>
            </a:pPr>
            <a:r>
              <a:rPr lang="en-GB" sz="2400" b="1" dirty="0">
                <a:latin typeface="Amaranth" panose="02000503050000020004"/>
              </a:rPr>
              <a:t>Example 1:</a:t>
            </a:r>
            <a:endParaRPr lang="en-US" sz="2400" dirty="0">
              <a:latin typeface="Amaranth" panose="02000503050000020004"/>
            </a:endParaRPr>
          </a:p>
          <a:p>
            <a:r>
              <a:rPr lang="de-DE" sz="2400" i="1" dirty="0">
                <a:latin typeface="Amaranth" panose="02000503050000020004"/>
              </a:rPr>
              <a:t>Premises has been expanded to include an additional 2,795 square feet of space. With respect to the portion of the term of the Lease commencing on the Expansion Date (02/01/2022), the rentable area of the Premises shall be 7,245 square feet and the "Premises" shall mean the Original Premises and the Expansion Space, collectively.  (1st Amendment to Lease, Section 2, Page 1)</a:t>
            </a:r>
            <a:r>
              <a:rPr lang="en-GB" sz="2400" b="1" dirty="0">
                <a:latin typeface="Amaranth" panose="02000503050000020004"/>
              </a:rPr>
              <a:t> </a:t>
            </a:r>
            <a:endParaRPr lang="en-US" sz="2400" dirty="0">
              <a:latin typeface="Amaranth" panose="02000503050000020004"/>
            </a:endParaRPr>
          </a:p>
          <a:p>
            <a:pPr marL="0" lvl="0" indent="0">
              <a:buNone/>
            </a:pPr>
            <a:r>
              <a:rPr lang="en-GB" sz="2400" b="1" dirty="0">
                <a:latin typeface="Amaranth" panose="02000503050000020004"/>
              </a:rPr>
              <a:t>Example 2:</a:t>
            </a:r>
            <a:endParaRPr lang="en-US" sz="2400" dirty="0">
              <a:latin typeface="Amaranth" panose="02000503050000020004"/>
            </a:endParaRPr>
          </a:p>
          <a:p>
            <a:r>
              <a:rPr lang="en-US" sz="2400" i="1" dirty="0">
                <a:latin typeface="Amaranth" panose="02000503050000020004"/>
              </a:rPr>
              <a:t>T shall have the option to expand the Premises by adding Suite 111(2,130 rentable square feet), and Suite 115 (2,775 rentable square feet), as further shown on Exhibit A-l attached (the "Expansion Space") by giving notice(s) to LL (an "Expansion Notice") on or before the date which is 9 months prior to the applicable "Target Expansion Date".  LL agreeing to use all reasonable efforts to obtain possession of the applicable Expansion Space by 08/01/2023 with respect to Suite 111 and Suite 115 ("Target Expansion Date).</a:t>
            </a:r>
            <a:endParaRPr lang="en-US" sz="2400" dirty="0">
              <a:latin typeface="Amaranth" panose="02000503050000020004"/>
            </a:endParaRPr>
          </a:p>
          <a:p>
            <a:endParaRPr lang="en-IN" sz="2400" dirty="0">
              <a:latin typeface="Amaranth" panose="02000503050000020004"/>
            </a:endParaRPr>
          </a:p>
        </p:txBody>
      </p:sp>
      <p:sp>
        <p:nvSpPr>
          <p:cNvPr id="2" name="Footer Placeholder 1">
            <a:extLst>
              <a:ext uri="{FF2B5EF4-FFF2-40B4-BE49-F238E27FC236}">
                <a16:creationId xmlns:a16="http://schemas.microsoft.com/office/drawing/2014/main" id="{4A57B17A-1A56-C607-36D4-9E967D357B66}"/>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6544796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068F0-141F-88D2-1EC4-FDE18638E0D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7E2C6F6-4912-B0AB-291D-ECEFEE467425}"/>
              </a:ext>
            </a:extLst>
          </p:cNvPr>
          <p:cNvSpPr>
            <a:spLocks noGrp="1"/>
          </p:cNvSpPr>
          <p:nvPr>
            <p:ph type="title"/>
          </p:nvPr>
        </p:nvSpPr>
        <p:spPr/>
        <p:txBody>
          <a:bodyPr/>
          <a:lstStyle/>
          <a:p>
            <a:r>
              <a:rPr lang="en-US" sz="3200" b="1" dirty="0"/>
              <a:t>Contraction</a:t>
            </a:r>
            <a:r>
              <a:rPr lang="en-IN" sz="3200" b="1" dirty="0">
                <a:latin typeface="Amaranth" panose="02000503050000020004"/>
              </a:rPr>
              <a:t> Option</a:t>
            </a:r>
          </a:p>
        </p:txBody>
      </p:sp>
      <p:sp>
        <p:nvSpPr>
          <p:cNvPr id="4" name="Text Placeholder 3">
            <a:extLst>
              <a:ext uri="{FF2B5EF4-FFF2-40B4-BE49-F238E27FC236}">
                <a16:creationId xmlns:a16="http://schemas.microsoft.com/office/drawing/2014/main" id="{F11F219C-1E67-935B-720C-2FB84DE0C3F3}"/>
              </a:ext>
            </a:extLst>
          </p:cNvPr>
          <p:cNvSpPr>
            <a:spLocks noGrp="1"/>
          </p:cNvSpPr>
          <p:nvPr>
            <p:ph type="body" sz="quarter" idx="32"/>
          </p:nvPr>
        </p:nvSpPr>
        <p:spPr>
          <a:xfrm>
            <a:off x="431800" y="1008000"/>
            <a:ext cx="11339513" cy="5364808"/>
          </a:xfrm>
        </p:spPr>
        <p:txBody>
          <a:bodyPr/>
          <a:lstStyle/>
          <a:p>
            <a:r>
              <a:rPr lang="en-US" sz="2400" dirty="0">
                <a:latin typeface="Amaranth" panose="02000503050000020004"/>
              </a:rPr>
              <a:t>Contraction Option (also known as a Downsizing Option) is a clause in a lease agreement that allows a tenant to reduce the amount of leased space during the lease term. This option provides flexibility for the tenant in case their space requirements decrease, such as due to business downsizing or restructuring.</a:t>
            </a:r>
          </a:p>
          <a:p>
            <a:r>
              <a:rPr lang="en-US" sz="2400" b="1" dirty="0">
                <a:latin typeface="Amaranth" panose="02000503050000020004"/>
              </a:rPr>
              <a:t>Key Features of Contraction</a:t>
            </a:r>
            <a:r>
              <a:rPr lang="en-US" sz="2400" dirty="0">
                <a:latin typeface="Amaranth" panose="02000503050000020004"/>
              </a:rPr>
              <a:t> </a:t>
            </a:r>
            <a:r>
              <a:rPr lang="en-US" sz="2400" b="1" dirty="0">
                <a:latin typeface="Amaranth" panose="02000503050000020004"/>
              </a:rPr>
              <a:t>Option: </a:t>
            </a:r>
          </a:p>
          <a:p>
            <a:r>
              <a:rPr lang="en-US" sz="2400" b="1" dirty="0">
                <a:latin typeface="Amaranth" panose="02000503050000020004"/>
              </a:rPr>
              <a:t>Tenant’s Right: </a:t>
            </a:r>
            <a:r>
              <a:rPr lang="en-US" sz="2400" dirty="0">
                <a:latin typeface="Amaranth" panose="02000503050000020004"/>
              </a:rPr>
              <a:t>The tenant has the right, but not the obligation, to reduce the leased space, typically by giving prior notice (e.g., 3-6 months before the desired reduction date). </a:t>
            </a:r>
          </a:p>
          <a:p>
            <a:r>
              <a:rPr lang="en-US" sz="2400" b="1" dirty="0">
                <a:latin typeface="Amaranth" panose="02000503050000020004"/>
              </a:rPr>
              <a:t>Space Reduction: </a:t>
            </a:r>
            <a:r>
              <a:rPr lang="en-US" sz="2400" dirty="0">
                <a:latin typeface="Amaranth" panose="02000503050000020004"/>
              </a:rPr>
              <a:t>The tenant can decrease the amount of leased space (e.g., reduce the square footage) while maintaining the lease agreement for the remaining space. This could apply to specific areas like floors, wings, or sections of the leased premises. </a:t>
            </a:r>
          </a:p>
          <a:p>
            <a:r>
              <a:rPr lang="en-US" sz="2400" b="1" dirty="0">
                <a:latin typeface="Amaranth" panose="02000503050000020004"/>
              </a:rPr>
              <a:t>Term and Conditions: </a:t>
            </a:r>
            <a:r>
              <a:rPr lang="en-US" sz="2400" dirty="0">
                <a:latin typeface="Amaranth" panose="02000503050000020004"/>
              </a:rPr>
              <a:t>The lease agreement will specify how much space can be reduced, the notice period, and any other terms and conditions related to the contraction (e.g. Rent).</a:t>
            </a:r>
          </a:p>
          <a:p>
            <a:r>
              <a:rPr lang="en-US" sz="2400" b="1" dirty="0">
                <a:latin typeface="Amaranth" panose="02000503050000020004"/>
              </a:rPr>
              <a:t>Renegotiation: </a:t>
            </a:r>
            <a:r>
              <a:rPr lang="en-US" sz="2400" dirty="0">
                <a:latin typeface="Amaranth" panose="02000503050000020004"/>
              </a:rPr>
              <a:t>In some cases, the lease may include provisions for renegotiating the rent if the space is contracted.</a:t>
            </a:r>
          </a:p>
        </p:txBody>
      </p:sp>
      <p:sp>
        <p:nvSpPr>
          <p:cNvPr id="2" name="Footer Placeholder 1">
            <a:extLst>
              <a:ext uri="{FF2B5EF4-FFF2-40B4-BE49-F238E27FC236}">
                <a16:creationId xmlns:a16="http://schemas.microsoft.com/office/drawing/2014/main" id="{3355E093-2377-81B3-F486-CF4B41863869}"/>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33247212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BE399-1CDD-35D7-CFF4-08AA11F7067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C76FA71-2BF5-D865-024F-A03F7DC1224F}"/>
              </a:ext>
            </a:extLst>
          </p:cNvPr>
          <p:cNvSpPr>
            <a:spLocks noGrp="1"/>
          </p:cNvSpPr>
          <p:nvPr>
            <p:ph type="title"/>
          </p:nvPr>
        </p:nvSpPr>
        <p:spPr/>
        <p:txBody>
          <a:bodyPr/>
          <a:lstStyle/>
          <a:p>
            <a:r>
              <a:rPr lang="en-US" sz="3200" b="1" dirty="0"/>
              <a:t>Contraction</a:t>
            </a:r>
            <a:r>
              <a:rPr lang="en-IN" sz="3200" b="1" dirty="0">
                <a:latin typeface="Amaranth" panose="02000503050000020004"/>
              </a:rPr>
              <a:t> Option</a:t>
            </a:r>
          </a:p>
        </p:txBody>
      </p:sp>
      <p:sp>
        <p:nvSpPr>
          <p:cNvPr id="4" name="Text Placeholder 3">
            <a:extLst>
              <a:ext uri="{FF2B5EF4-FFF2-40B4-BE49-F238E27FC236}">
                <a16:creationId xmlns:a16="http://schemas.microsoft.com/office/drawing/2014/main" id="{71F2F75B-AF88-CC8C-10A8-C73626DD9B15}"/>
              </a:ext>
            </a:extLst>
          </p:cNvPr>
          <p:cNvSpPr>
            <a:spLocks noGrp="1"/>
          </p:cNvSpPr>
          <p:nvPr>
            <p:ph type="body" sz="quarter" idx="32"/>
          </p:nvPr>
        </p:nvSpPr>
        <p:spPr>
          <a:xfrm>
            <a:off x="431800" y="1008000"/>
            <a:ext cx="11339513" cy="5364808"/>
          </a:xfrm>
        </p:spPr>
        <p:txBody>
          <a:bodyPr/>
          <a:lstStyle/>
          <a:p>
            <a:pPr marL="0" indent="0">
              <a:buNone/>
            </a:pPr>
            <a:endParaRPr lang="en-GB" sz="2400" b="1" dirty="0">
              <a:latin typeface="Amaranth" panose="02000503050000020004"/>
            </a:endParaRPr>
          </a:p>
          <a:p>
            <a:pPr lvl="0"/>
            <a:r>
              <a:rPr lang="en-US" sz="2400" dirty="0">
                <a:latin typeface="Amaranth" panose="02000503050000020004"/>
              </a:rPr>
              <a:t>Usual terms/definitions standing for a contract space option:</a:t>
            </a:r>
          </a:p>
          <a:p>
            <a:pPr marL="609600" lvl="1" indent="-342900">
              <a:buFont typeface="Arial" panose="020B0604020202020204" pitchFamily="34" charset="0"/>
              <a:buChar char="•"/>
            </a:pPr>
            <a:r>
              <a:rPr lang="en-US" sz="2400" dirty="0">
                <a:latin typeface="Amaranth" panose="02000503050000020004"/>
              </a:rPr>
              <a:t>Contract space</a:t>
            </a:r>
          </a:p>
          <a:p>
            <a:pPr marL="609600" lvl="1" indent="-342900">
              <a:buFont typeface="Arial" panose="020B0604020202020204" pitchFamily="34" charset="0"/>
              <a:buChar char="•"/>
            </a:pPr>
            <a:r>
              <a:rPr lang="en-US" sz="2400" dirty="0">
                <a:latin typeface="Amaranth" panose="02000503050000020004"/>
              </a:rPr>
              <a:t>Contraction option</a:t>
            </a:r>
          </a:p>
          <a:p>
            <a:pPr marL="609600" lvl="1" indent="-342900">
              <a:buFont typeface="Arial" panose="020B0604020202020204" pitchFamily="34" charset="0"/>
              <a:buChar char="•"/>
            </a:pPr>
            <a:r>
              <a:rPr lang="en-US" sz="2400" dirty="0">
                <a:latin typeface="Amaranth" panose="02000503050000020004"/>
              </a:rPr>
              <a:t>Right to downsize</a:t>
            </a:r>
          </a:p>
          <a:p>
            <a:pPr marL="0" indent="0">
              <a:buNone/>
            </a:pPr>
            <a:endParaRPr lang="en-GB" sz="2400" b="1" dirty="0">
              <a:latin typeface="Amaranth" panose="02000503050000020004"/>
            </a:endParaRPr>
          </a:p>
          <a:p>
            <a:pPr marL="0" indent="0">
              <a:buNone/>
            </a:pPr>
            <a:r>
              <a:rPr lang="en-GB" sz="2400" b="1" dirty="0">
                <a:latin typeface="Amaranth" panose="02000503050000020004"/>
              </a:rPr>
              <a:t>Example 1:</a:t>
            </a:r>
            <a:endParaRPr lang="en-US" sz="2400" dirty="0">
              <a:latin typeface="Amaranth" panose="02000503050000020004"/>
            </a:endParaRPr>
          </a:p>
          <a:p>
            <a:r>
              <a:rPr lang="en-US" sz="2400" i="1" dirty="0">
                <a:latin typeface="Amaranth" panose="02000503050000020004"/>
              </a:rPr>
              <a:t>Tenant has leased suite 200 and 300 for a period of 5 years. Lease may provide an option to Tenant to terminate the Lease with respect to suite 300 at the end of 3rd year upon 6 months prior written notice to Landlord.</a:t>
            </a:r>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2F24601B-2C54-3579-F2D1-23656A86B26B}"/>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12273877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CB80B-C461-1E55-4CEE-89865CAC131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3AD4AB2-CBB5-C702-34B4-70266457CC03}"/>
              </a:ext>
            </a:extLst>
          </p:cNvPr>
          <p:cNvSpPr>
            <a:spLocks noGrp="1"/>
          </p:cNvSpPr>
          <p:nvPr>
            <p:ph type="title"/>
          </p:nvPr>
        </p:nvSpPr>
        <p:spPr/>
        <p:txBody>
          <a:bodyPr/>
          <a:lstStyle/>
          <a:p>
            <a:r>
              <a:rPr lang="en-IN" b="1" dirty="0">
                <a:latin typeface="Amaranth" panose="02000503050000020004"/>
              </a:rPr>
              <a:t>Purchase Option</a:t>
            </a:r>
            <a:endParaRPr lang="en-IN" sz="3200" b="1" dirty="0">
              <a:latin typeface="Amaranth" panose="02000503050000020004"/>
            </a:endParaRPr>
          </a:p>
        </p:txBody>
      </p:sp>
      <p:sp>
        <p:nvSpPr>
          <p:cNvPr id="4" name="Text Placeholder 3">
            <a:extLst>
              <a:ext uri="{FF2B5EF4-FFF2-40B4-BE49-F238E27FC236}">
                <a16:creationId xmlns:a16="http://schemas.microsoft.com/office/drawing/2014/main" id="{2DC3CCD9-10E3-D638-BF4D-3B200073CDCF}"/>
              </a:ext>
            </a:extLst>
          </p:cNvPr>
          <p:cNvSpPr>
            <a:spLocks noGrp="1"/>
          </p:cNvSpPr>
          <p:nvPr>
            <p:ph type="body" sz="quarter" idx="32"/>
          </p:nvPr>
        </p:nvSpPr>
        <p:spPr>
          <a:xfrm>
            <a:off x="431800" y="1008000"/>
            <a:ext cx="11339513" cy="5364808"/>
          </a:xfrm>
        </p:spPr>
        <p:txBody>
          <a:bodyPr/>
          <a:lstStyle/>
          <a:p>
            <a:r>
              <a:rPr lang="en-US" sz="2400" b="1" dirty="0">
                <a:latin typeface="Amaranth" panose="02000503050000020004"/>
              </a:rPr>
              <a:t>Purchase Option </a:t>
            </a:r>
            <a:r>
              <a:rPr lang="en-US" sz="2400" dirty="0">
                <a:latin typeface="Amaranth" panose="02000503050000020004"/>
              </a:rPr>
              <a:t>is a clause in a lease agreement that gives the tenant the right, to buy the leased property at a predetermined price and within a specific timeframe during or at the end of the lease term. This option is common in long-term leases, particularly for commercial real estate or equipment leases.</a:t>
            </a:r>
          </a:p>
          <a:p>
            <a:endParaRPr lang="en-US" sz="2400" b="1" dirty="0">
              <a:latin typeface="Amaranth" panose="02000503050000020004"/>
            </a:endParaRPr>
          </a:p>
          <a:p>
            <a:r>
              <a:rPr lang="en-US" sz="2400" b="1" dirty="0">
                <a:latin typeface="Amaranth" panose="02000503050000020004"/>
              </a:rPr>
              <a:t>Key Features of </a:t>
            </a:r>
            <a:r>
              <a:rPr lang="en-IN" sz="2400" b="1" dirty="0">
                <a:latin typeface="Amaranth" panose="02000503050000020004"/>
              </a:rPr>
              <a:t>Purchase</a:t>
            </a:r>
            <a:r>
              <a:rPr lang="en-US" sz="2400" b="1" dirty="0">
                <a:latin typeface="Amaranth" panose="02000503050000020004"/>
              </a:rPr>
              <a:t> Option: </a:t>
            </a:r>
          </a:p>
          <a:p>
            <a:r>
              <a:rPr lang="en-US" sz="2400" b="1" dirty="0">
                <a:latin typeface="Amaranth" panose="02000503050000020004"/>
              </a:rPr>
              <a:t>Predetermined Price:</a:t>
            </a:r>
          </a:p>
          <a:p>
            <a:r>
              <a:rPr lang="en-US" sz="2400" dirty="0">
                <a:latin typeface="Amaranth" panose="02000503050000020004"/>
              </a:rPr>
              <a:t>The purchase price is usually agreed upon in the lease agreement and can be:</a:t>
            </a:r>
          </a:p>
          <a:p>
            <a:pPr marL="742950" lvl="1" indent="-285750">
              <a:buFont typeface="Arial" panose="020B0604020202020204" pitchFamily="34" charset="0"/>
              <a:buChar char="•"/>
            </a:pPr>
            <a:r>
              <a:rPr lang="en-US" sz="2400" dirty="0">
                <a:latin typeface="Amaranth" panose="02000503050000020004"/>
              </a:rPr>
              <a:t>A fixed amount.</a:t>
            </a:r>
          </a:p>
          <a:p>
            <a:pPr marL="742950" lvl="1" indent="-285750">
              <a:buFont typeface="Arial" panose="020B0604020202020204" pitchFamily="34" charset="0"/>
              <a:buChar char="•"/>
            </a:pPr>
            <a:r>
              <a:rPr lang="en-US" sz="2400" dirty="0">
                <a:latin typeface="Amaranth" panose="02000503050000020004"/>
              </a:rPr>
              <a:t>Fair market value (determined at the time of purchase).</a:t>
            </a:r>
          </a:p>
          <a:p>
            <a:pPr marL="742950" lvl="1" indent="-285750">
              <a:buFont typeface="Arial" panose="020B0604020202020204" pitchFamily="34" charset="0"/>
              <a:buChar char="•"/>
            </a:pPr>
            <a:r>
              <a:rPr lang="en-US" sz="2400" dirty="0">
                <a:latin typeface="Amaranth" panose="02000503050000020004"/>
              </a:rPr>
              <a:t>Based on a specific formula.</a:t>
            </a:r>
          </a:p>
        </p:txBody>
      </p:sp>
      <p:sp>
        <p:nvSpPr>
          <p:cNvPr id="2" name="Footer Placeholder 1">
            <a:extLst>
              <a:ext uri="{FF2B5EF4-FFF2-40B4-BE49-F238E27FC236}">
                <a16:creationId xmlns:a16="http://schemas.microsoft.com/office/drawing/2014/main" id="{2FD0B463-467F-316F-99B7-4408D436EBC5}"/>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42466921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6681A-3D45-84F7-EA58-5BC91572E1E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1525E3D-5668-A252-B836-59BA2A64A3F1}"/>
              </a:ext>
            </a:extLst>
          </p:cNvPr>
          <p:cNvSpPr>
            <a:spLocks noGrp="1"/>
          </p:cNvSpPr>
          <p:nvPr>
            <p:ph type="title"/>
          </p:nvPr>
        </p:nvSpPr>
        <p:spPr/>
        <p:txBody>
          <a:bodyPr/>
          <a:lstStyle/>
          <a:p>
            <a:r>
              <a:rPr lang="en-IN" b="1" dirty="0">
                <a:latin typeface="Amaranth" panose="02000503050000020004"/>
              </a:rPr>
              <a:t>Purchase</a:t>
            </a:r>
            <a:r>
              <a:rPr lang="en-IN" sz="2400" b="1" dirty="0">
                <a:latin typeface="Amaranth" panose="02000503050000020004"/>
              </a:rPr>
              <a:t> </a:t>
            </a:r>
            <a:r>
              <a:rPr lang="en-IN" b="1" dirty="0">
                <a:latin typeface="Amaranth" panose="02000503050000020004"/>
              </a:rPr>
              <a:t>Option</a:t>
            </a:r>
          </a:p>
        </p:txBody>
      </p:sp>
      <p:sp>
        <p:nvSpPr>
          <p:cNvPr id="4" name="Text Placeholder 3">
            <a:extLst>
              <a:ext uri="{FF2B5EF4-FFF2-40B4-BE49-F238E27FC236}">
                <a16:creationId xmlns:a16="http://schemas.microsoft.com/office/drawing/2014/main" id="{B4A3FE52-9A62-4116-D635-5704D57F1FE0}"/>
              </a:ext>
            </a:extLst>
          </p:cNvPr>
          <p:cNvSpPr>
            <a:spLocks noGrp="1"/>
          </p:cNvSpPr>
          <p:nvPr>
            <p:ph type="body" sz="quarter" idx="32"/>
          </p:nvPr>
        </p:nvSpPr>
        <p:spPr>
          <a:xfrm>
            <a:off x="431800" y="1008000"/>
            <a:ext cx="11339513" cy="5579412"/>
          </a:xfrm>
        </p:spPr>
        <p:txBody>
          <a:bodyPr/>
          <a:lstStyle/>
          <a:p>
            <a:r>
              <a:rPr lang="en-US" sz="2400" b="1" dirty="0">
                <a:latin typeface="Amaranth" panose="02000503050000020004"/>
              </a:rPr>
              <a:t>Option Period:</a:t>
            </a:r>
          </a:p>
          <a:p>
            <a:r>
              <a:rPr lang="en-US" sz="2400" dirty="0">
                <a:latin typeface="Amaranth" panose="02000503050000020004"/>
              </a:rPr>
              <a:t>The lease specifies the timeframe during which the tenant can exercise the purchase option. This may be:</a:t>
            </a:r>
          </a:p>
          <a:p>
            <a:pPr marL="742950" lvl="1" indent="-285750">
              <a:buFont typeface="Arial" panose="020B0604020202020204" pitchFamily="34" charset="0"/>
              <a:buChar char="•"/>
            </a:pPr>
            <a:r>
              <a:rPr lang="en-US" sz="2400" dirty="0">
                <a:latin typeface="Amaranth" panose="02000503050000020004"/>
              </a:rPr>
              <a:t>At the end of the lease term.</a:t>
            </a:r>
          </a:p>
          <a:p>
            <a:pPr marL="742950" lvl="1" indent="-285750">
              <a:buFont typeface="Arial" panose="020B0604020202020204" pitchFamily="34" charset="0"/>
              <a:buChar char="•"/>
            </a:pPr>
            <a:r>
              <a:rPr lang="en-US" sz="2400" dirty="0">
                <a:latin typeface="Amaranth" panose="02000503050000020004"/>
              </a:rPr>
              <a:t>During a specific window within the lease term.</a:t>
            </a:r>
          </a:p>
          <a:p>
            <a:pPr marL="742950" lvl="1" indent="-285750">
              <a:buFont typeface="Arial" panose="020B0604020202020204" pitchFamily="34" charset="0"/>
              <a:buChar char="•"/>
            </a:pPr>
            <a:r>
              <a:rPr lang="en-US" sz="2400" dirty="0">
                <a:latin typeface="Amaranth" panose="02000503050000020004"/>
              </a:rPr>
              <a:t>At any time, depending on the lease terms.</a:t>
            </a:r>
          </a:p>
          <a:p>
            <a:r>
              <a:rPr lang="en-US" sz="2400" b="1" dirty="0">
                <a:latin typeface="Amaranth" panose="02000503050000020004"/>
              </a:rPr>
              <a:t>Non-Obligatory:</a:t>
            </a:r>
            <a:endParaRPr lang="en-US" sz="2400" dirty="0">
              <a:latin typeface="Amaranth" panose="02000503050000020004"/>
            </a:endParaRPr>
          </a:p>
          <a:p>
            <a:r>
              <a:rPr lang="en-US" sz="2400" dirty="0">
                <a:latin typeface="Amaranth" panose="02000503050000020004"/>
              </a:rPr>
              <a:t>The tenant is not required to purchase the property but has the right to do so if they choose. If they decide not to exercise the option, the lease continues as per its original terms.</a:t>
            </a:r>
          </a:p>
          <a:p>
            <a:r>
              <a:rPr lang="en-US" sz="2400" b="1" dirty="0">
                <a:latin typeface="Amaranth" panose="02000503050000020004"/>
              </a:rPr>
              <a:t>Example of a Purchase Option in Real Estate:</a:t>
            </a:r>
          </a:p>
          <a:p>
            <a:r>
              <a:rPr lang="en-US" sz="2400" dirty="0">
                <a:latin typeface="Amaranth" panose="02000503050000020004"/>
              </a:rPr>
              <a:t>A tenant leases a building for 10 years and negotiates a purchase option in the lease agreement. The tenant has the right to buy the building at the end of the lease for $1 million or at fair market value, whichever is higher.</a:t>
            </a: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8B2DF26A-A209-7648-5708-DB1AE5D7BB00}"/>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21187238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990E9-5137-B73D-C435-E57B4D5EC12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31342D2-855C-83AD-D46F-F9D56665DC92}"/>
              </a:ext>
            </a:extLst>
          </p:cNvPr>
          <p:cNvSpPr>
            <a:spLocks noGrp="1"/>
          </p:cNvSpPr>
          <p:nvPr>
            <p:ph type="title"/>
          </p:nvPr>
        </p:nvSpPr>
        <p:spPr/>
        <p:txBody>
          <a:bodyPr/>
          <a:lstStyle/>
          <a:p>
            <a:r>
              <a:rPr lang="en-IN" b="1" dirty="0">
                <a:latin typeface="Amaranth" panose="02000503050000020004"/>
              </a:rPr>
              <a:t>Purchase</a:t>
            </a:r>
            <a:r>
              <a:rPr lang="en-IN" sz="2400" b="1" dirty="0">
                <a:latin typeface="Amaranth" panose="02000503050000020004"/>
              </a:rPr>
              <a:t> </a:t>
            </a:r>
            <a:r>
              <a:rPr lang="en-IN" b="1" dirty="0">
                <a:latin typeface="Amaranth" panose="02000503050000020004"/>
              </a:rPr>
              <a:t>Option</a:t>
            </a:r>
          </a:p>
        </p:txBody>
      </p:sp>
      <p:sp>
        <p:nvSpPr>
          <p:cNvPr id="4" name="Text Placeholder 3">
            <a:extLst>
              <a:ext uri="{FF2B5EF4-FFF2-40B4-BE49-F238E27FC236}">
                <a16:creationId xmlns:a16="http://schemas.microsoft.com/office/drawing/2014/main" id="{EC7CFFC5-3306-C041-543D-8FF6E0FE4505}"/>
              </a:ext>
            </a:extLst>
          </p:cNvPr>
          <p:cNvSpPr>
            <a:spLocks noGrp="1"/>
          </p:cNvSpPr>
          <p:nvPr>
            <p:ph type="body" sz="quarter" idx="32"/>
          </p:nvPr>
        </p:nvSpPr>
        <p:spPr>
          <a:xfrm>
            <a:off x="431800" y="1008000"/>
            <a:ext cx="11339513" cy="5579412"/>
          </a:xfrm>
        </p:spPr>
        <p:txBody>
          <a:bodyPr/>
          <a:lstStyle/>
          <a:p>
            <a:r>
              <a:rPr lang="en-US" sz="2400" dirty="0">
                <a:latin typeface="Amaranth" panose="02000503050000020004"/>
              </a:rPr>
              <a:t>Example:</a:t>
            </a: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36C9985E-BA43-6DAF-8187-CF3D83E60913}"/>
              </a:ext>
            </a:extLst>
          </p:cNvPr>
          <p:cNvSpPr>
            <a:spLocks noGrp="1"/>
          </p:cNvSpPr>
          <p:nvPr>
            <p:ph type="ftr" sz="quarter" idx="34"/>
          </p:nvPr>
        </p:nvSpPr>
        <p:spPr/>
        <p:txBody>
          <a:bodyPr/>
          <a:lstStyle/>
          <a:p>
            <a:r>
              <a:rPr lang="en-US" noProof="0"/>
              <a:t>RECAM SOLUTIONS PRIVATE LIMITED</a:t>
            </a:r>
            <a:endParaRPr lang="en-US" noProof="0" dirty="0"/>
          </a:p>
        </p:txBody>
      </p:sp>
      <p:pic>
        <p:nvPicPr>
          <p:cNvPr id="5" name="Content Placeholder 3">
            <a:extLst>
              <a:ext uri="{FF2B5EF4-FFF2-40B4-BE49-F238E27FC236}">
                <a16:creationId xmlns:a16="http://schemas.microsoft.com/office/drawing/2014/main" id="{7549ACD3-9458-4FE3-AA41-C9D3442CB0E8}"/>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459882" y="1383607"/>
            <a:ext cx="9785130" cy="4781251"/>
          </a:xfrm>
          <a:prstGeom prst="rect">
            <a:avLst/>
          </a:prstGeom>
          <a:noFill/>
          <a:ln>
            <a:noFill/>
          </a:ln>
        </p:spPr>
      </p:pic>
    </p:spTree>
    <p:extLst>
      <p:ext uri="{BB962C8B-B14F-4D97-AF65-F5344CB8AC3E}">
        <p14:creationId xmlns:p14="http://schemas.microsoft.com/office/powerpoint/2010/main" val="9821185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FC96A-ACBD-5C7C-642F-728D5BB0DC8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4FB69F7-F7F3-D65E-766D-6ED61544597F}"/>
              </a:ext>
            </a:extLst>
          </p:cNvPr>
          <p:cNvSpPr>
            <a:spLocks noGrp="1"/>
          </p:cNvSpPr>
          <p:nvPr>
            <p:ph type="title"/>
          </p:nvPr>
        </p:nvSpPr>
        <p:spPr/>
        <p:txBody>
          <a:bodyPr/>
          <a:lstStyle/>
          <a:p>
            <a:r>
              <a:rPr lang="en-IN" b="1" dirty="0">
                <a:latin typeface="Amaranth" panose="02000503050000020004"/>
              </a:rPr>
              <a:t>Relocation Option</a:t>
            </a:r>
          </a:p>
        </p:txBody>
      </p:sp>
      <p:sp>
        <p:nvSpPr>
          <p:cNvPr id="4" name="Text Placeholder 3">
            <a:extLst>
              <a:ext uri="{FF2B5EF4-FFF2-40B4-BE49-F238E27FC236}">
                <a16:creationId xmlns:a16="http://schemas.microsoft.com/office/drawing/2014/main" id="{1AF5B91F-4447-F58B-CA41-24A06F8D605C}"/>
              </a:ext>
            </a:extLst>
          </p:cNvPr>
          <p:cNvSpPr>
            <a:spLocks noGrp="1"/>
          </p:cNvSpPr>
          <p:nvPr>
            <p:ph type="body" sz="quarter" idx="32"/>
          </p:nvPr>
        </p:nvSpPr>
        <p:spPr>
          <a:xfrm>
            <a:off x="431800" y="1008000"/>
            <a:ext cx="11339513" cy="5579412"/>
          </a:xfrm>
        </p:spPr>
        <p:txBody>
          <a:bodyPr/>
          <a:lstStyle/>
          <a:p>
            <a:r>
              <a:rPr lang="en-US" sz="2400" dirty="0"/>
              <a:t>A </a:t>
            </a:r>
            <a:r>
              <a:rPr lang="en-US" sz="2400" b="1" dirty="0"/>
              <a:t>relocation option</a:t>
            </a:r>
            <a:r>
              <a:rPr lang="en-US" sz="2400" dirty="0"/>
              <a:t> in a lease agreement allows the </a:t>
            </a:r>
            <a:r>
              <a:rPr lang="en-US" sz="2400" b="1" dirty="0"/>
              <a:t>landlord or the tenant</a:t>
            </a:r>
            <a:r>
              <a:rPr lang="en-US" sz="2400" dirty="0"/>
              <a:t> to move the tenant's business to a different location within the same property or building during the lease term. This clause is typically included in commercial leases and provides flexibility for both parties.</a:t>
            </a:r>
          </a:p>
          <a:p>
            <a:endParaRPr lang="en-US" sz="2400" b="1" dirty="0">
              <a:latin typeface="Amaranth" panose="02000503050000020004"/>
            </a:endParaRPr>
          </a:p>
          <a:p>
            <a:r>
              <a:rPr lang="en-US" sz="2400" b="1" dirty="0">
                <a:latin typeface="Amaranth" panose="02000503050000020004"/>
              </a:rPr>
              <a:t>Key Features of </a:t>
            </a:r>
            <a:r>
              <a:rPr lang="en-IN" sz="2400" b="1" dirty="0">
                <a:latin typeface="Amaranth" panose="02000503050000020004"/>
              </a:rPr>
              <a:t>Relocation</a:t>
            </a:r>
            <a:r>
              <a:rPr lang="en-US" sz="2400" b="1" dirty="0">
                <a:latin typeface="Amaranth" panose="02000503050000020004"/>
              </a:rPr>
              <a:t> Option: </a:t>
            </a:r>
          </a:p>
          <a:p>
            <a:endParaRPr lang="en-US" sz="2400" b="1" dirty="0"/>
          </a:p>
          <a:p>
            <a:r>
              <a:rPr lang="en-US" sz="2400" b="1" dirty="0"/>
              <a:t>1. Who Holds the Option</a:t>
            </a:r>
            <a:r>
              <a:rPr lang="en-US" sz="2400" dirty="0"/>
              <a:t>:</a:t>
            </a:r>
          </a:p>
          <a:p>
            <a:pPr>
              <a:buFont typeface="Arial" panose="020B0604020202020204" pitchFamily="34" charset="0"/>
              <a:buChar char="•"/>
            </a:pPr>
            <a:r>
              <a:rPr lang="en-US" sz="2400" b="1" dirty="0"/>
              <a:t>Landlord</a:t>
            </a:r>
            <a:r>
              <a:rPr lang="en-US" sz="2400" dirty="0"/>
              <a:t>: The landlord can relocate the tenant, usually to accommodate another tenant or optimize space usage.</a:t>
            </a:r>
          </a:p>
          <a:p>
            <a:pPr>
              <a:buFont typeface="Arial" panose="020B0604020202020204" pitchFamily="34" charset="0"/>
              <a:buChar char="•"/>
            </a:pPr>
            <a:r>
              <a:rPr lang="en-US" sz="2400" b="1" dirty="0"/>
              <a:t>Tenant</a:t>
            </a:r>
            <a:r>
              <a:rPr lang="en-US" sz="2400" dirty="0"/>
              <a:t>: The tenant can request relocation if it is included as a tenant-friendly clause.</a:t>
            </a: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A43838B0-8CA7-2310-3396-EFB3A07D100E}"/>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33447639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13C05-7B39-6BDB-4BDF-576773A5919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02FDB3D-8015-E4A9-9E21-DA29C793B1FF}"/>
              </a:ext>
            </a:extLst>
          </p:cNvPr>
          <p:cNvSpPr>
            <a:spLocks noGrp="1"/>
          </p:cNvSpPr>
          <p:nvPr>
            <p:ph type="title"/>
          </p:nvPr>
        </p:nvSpPr>
        <p:spPr/>
        <p:txBody>
          <a:bodyPr/>
          <a:lstStyle/>
          <a:p>
            <a:r>
              <a:rPr lang="en-IN" b="1" dirty="0">
                <a:latin typeface="Amaranth" panose="02000503050000020004"/>
              </a:rPr>
              <a:t>Relocation Option</a:t>
            </a:r>
          </a:p>
        </p:txBody>
      </p:sp>
      <p:sp>
        <p:nvSpPr>
          <p:cNvPr id="4" name="Text Placeholder 3">
            <a:extLst>
              <a:ext uri="{FF2B5EF4-FFF2-40B4-BE49-F238E27FC236}">
                <a16:creationId xmlns:a16="http://schemas.microsoft.com/office/drawing/2014/main" id="{E79DE0CF-DEBD-9B64-202E-320E91E07320}"/>
              </a:ext>
            </a:extLst>
          </p:cNvPr>
          <p:cNvSpPr>
            <a:spLocks noGrp="1"/>
          </p:cNvSpPr>
          <p:nvPr>
            <p:ph type="body" sz="quarter" idx="32"/>
          </p:nvPr>
        </p:nvSpPr>
        <p:spPr>
          <a:xfrm>
            <a:off x="431800" y="1008000"/>
            <a:ext cx="11339513" cy="5579412"/>
          </a:xfrm>
        </p:spPr>
        <p:txBody>
          <a:bodyPr/>
          <a:lstStyle/>
          <a:p>
            <a:r>
              <a:rPr lang="en-US" sz="2400" b="1" dirty="0">
                <a:latin typeface="Amaranth" panose="02000503050000020004"/>
              </a:rPr>
              <a:t>2. Terms and Conditions</a:t>
            </a:r>
            <a:r>
              <a:rPr lang="en-US" sz="2400" dirty="0">
                <a:latin typeface="Amaranth" panose="02000503050000020004"/>
              </a:rPr>
              <a:t>:</a:t>
            </a:r>
          </a:p>
          <a:p>
            <a:r>
              <a:rPr lang="en-US" sz="2400" b="1" dirty="0">
                <a:latin typeface="Amaranth" panose="02000503050000020004"/>
              </a:rPr>
              <a:t>Advance Notice</a:t>
            </a:r>
            <a:r>
              <a:rPr lang="en-US" sz="2400" dirty="0">
                <a:latin typeface="Amaranth" panose="02000503050000020004"/>
              </a:rPr>
              <a:t>: The party initiating relocation must provide prior written notice, usually outlined in the lease agreement.</a:t>
            </a:r>
          </a:p>
          <a:p>
            <a:r>
              <a:rPr lang="en-US" sz="2400" b="1" dirty="0">
                <a:latin typeface="Amaranth" panose="02000503050000020004"/>
              </a:rPr>
              <a:t>Comparable Space</a:t>
            </a:r>
            <a:r>
              <a:rPr lang="en-US" sz="2400" dirty="0">
                <a:latin typeface="Amaranth" panose="02000503050000020004"/>
              </a:rPr>
              <a:t>: The new location must be comparable in size, quality, and utility to the original space.</a:t>
            </a:r>
          </a:p>
          <a:p>
            <a:r>
              <a:rPr lang="en-US" sz="2400" b="1" dirty="0">
                <a:latin typeface="Amaranth" panose="02000503050000020004"/>
              </a:rPr>
              <a:t>Costs</a:t>
            </a:r>
            <a:r>
              <a:rPr lang="en-US" sz="2400" dirty="0">
                <a:latin typeface="Amaranth" panose="02000503050000020004"/>
              </a:rPr>
              <a:t>: The agreement specifies which party bears the costs of the move (e.g., moving expenses, build-out costs, signage, etc.).</a:t>
            </a:r>
          </a:p>
          <a:p>
            <a:r>
              <a:rPr lang="en-US" sz="2400" b="1" dirty="0">
                <a:latin typeface="Amaranth" panose="02000503050000020004"/>
              </a:rPr>
              <a:t>Timing</a:t>
            </a:r>
            <a:r>
              <a:rPr lang="en-US" sz="2400" dirty="0">
                <a:latin typeface="Amaranth" panose="02000503050000020004"/>
              </a:rPr>
              <a:t>: Relocation is typically restricted to specific times or events during the lease term.</a:t>
            </a:r>
          </a:p>
          <a:p>
            <a:endParaRPr lang="en-US" sz="2400" dirty="0">
              <a:latin typeface="Amaranth" panose="02000503050000020004"/>
            </a:endParaRPr>
          </a:p>
          <a:p>
            <a:r>
              <a:rPr lang="en-US" sz="2400" dirty="0">
                <a:latin typeface="Amaranth" panose="02000503050000020004"/>
              </a:rPr>
              <a:t>3. </a:t>
            </a:r>
            <a:r>
              <a:rPr lang="en-US" sz="2400" b="1" dirty="0">
                <a:latin typeface="Amaranth" panose="02000503050000020004"/>
              </a:rPr>
              <a:t>Purpose</a:t>
            </a:r>
            <a:r>
              <a:rPr lang="en-US" sz="2400" dirty="0">
                <a:latin typeface="Amaranth" panose="02000503050000020004"/>
              </a:rPr>
              <a:t>:</a:t>
            </a:r>
          </a:p>
          <a:p>
            <a:pPr>
              <a:buFont typeface="Arial" panose="020B0604020202020204" pitchFamily="34" charset="0"/>
              <a:buChar char="•"/>
            </a:pPr>
            <a:r>
              <a:rPr lang="en-US" sz="2400" dirty="0">
                <a:latin typeface="Amaranth" panose="02000503050000020004"/>
              </a:rPr>
              <a:t> Allows landlords flexibility in managing properties.</a:t>
            </a:r>
          </a:p>
          <a:p>
            <a:pPr>
              <a:buFont typeface="Arial" panose="020B0604020202020204" pitchFamily="34" charset="0"/>
              <a:buChar char="•"/>
            </a:pPr>
            <a:r>
              <a:rPr lang="en-US" sz="2400" dirty="0">
                <a:latin typeface="Amaranth" panose="02000503050000020004"/>
              </a:rPr>
              <a:t> Ensures tenants are not displaced without suitable accommodations</a:t>
            </a:r>
          </a:p>
          <a:p>
            <a:endParaRPr lang="en-US" sz="2400" dirty="0"/>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25CC2304-8814-3AF8-E612-9262B9191A51}"/>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32347853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27AB2-3887-FE9E-D86D-025114E6F5E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F1AD4AC-0740-5C05-E3B4-4B2E4E8A135B}"/>
              </a:ext>
            </a:extLst>
          </p:cNvPr>
          <p:cNvSpPr>
            <a:spLocks noGrp="1"/>
          </p:cNvSpPr>
          <p:nvPr>
            <p:ph type="title"/>
          </p:nvPr>
        </p:nvSpPr>
        <p:spPr/>
        <p:txBody>
          <a:bodyPr/>
          <a:lstStyle/>
          <a:p>
            <a:r>
              <a:rPr lang="en-IN" b="1" dirty="0">
                <a:latin typeface="Amaranth" panose="02000503050000020004"/>
              </a:rPr>
              <a:t>Right of First Offer (ROFO)</a:t>
            </a:r>
          </a:p>
        </p:txBody>
      </p:sp>
      <p:sp>
        <p:nvSpPr>
          <p:cNvPr id="4" name="Text Placeholder 3">
            <a:extLst>
              <a:ext uri="{FF2B5EF4-FFF2-40B4-BE49-F238E27FC236}">
                <a16:creationId xmlns:a16="http://schemas.microsoft.com/office/drawing/2014/main" id="{EC33E59A-8D6C-F099-F415-5D8A79FDA7D2}"/>
              </a:ext>
            </a:extLst>
          </p:cNvPr>
          <p:cNvSpPr>
            <a:spLocks noGrp="1"/>
          </p:cNvSpPr>
          <p:nvPr>
            <p:ph type="body" sz="quarter" idx="32"/>
          </p:nvPr>
        </p:nvSpPr>
        <p:spPr>
          <a:xfrm>
            <a:off x="431800" y="811763"/>
            <a:ext cx="11339513" cy="5775649"/>
          </a:xfrm>
        </p:spPr>
        <p:txBody>
          <a:bodyPr/>
          <a:lstStyle/>
          <a:p>
            <a:endParaRPr lang="en-US" sz="2400" b="1" dirty="0">
              <a:latin typeface="Amaranth" panose="02000503050000020004"/>
            </a:endParaRPr>
          </a:p>
          <a:p>
            <a:r>
              <a:rPr lang="en-US" sz="2400" b="1" dirty="0">
                <a:latin typeface="Amaranth" panose="02000503050000020004"/>
              </a:rPr>
              <a:t>Right of First Offer (ROFO)</a:t>
            </a:r>
            <a:r>
              <a:rPr lang="en-US" sz="2400" dirty="0">
                <a:latin typeface="Amaranth" panose="02000503050000020004"/>
              </a:rPr>
              <a:t> is a lease clause that gives a tenant the first opportunity to lease additional space in a property before the landlord offers it to other third-party tenants. This is a tenant-friendly clause, often included in commercial leases, and is typically designed to give the tenant a competitive edge in expanding their Premises.</a:t>
            </a:r>
          </a:p>
          <a:p>
            <a:endParaRPr lang="en-US" sz="2400" dirty="0">
              <a:latin typeface="Amaranth" panose="02000503050000020004"/>
            </a:endParaRPr>
          </a:p>
          <a:p>
            <a:r>
              <a:rPr lang="en-US" sz="2400" b="1" dirty="0">
                <a:latin typeface="Amaranth" panose="02000503050000020004"/>
              </a:rPr>
              <a:t>Key Features of </a:t>
            </a:r>
            <a:r>
              <a:rPr lang="en-IN" sz="2400" b="1" dirty="0">
                <a:latin typeface="Amaranth" panose="02000503050000020004"/>
              </a:rPr>
              <a:t>ROFO</a:t>
            </a:r>
            <a:r>
              <a:rPr lang="en-US" sz="2400" b="1" dirty="0">
                <a:latin typeface="Amaranth" panose="02000503050000020004"/>
              </a:rPr>
              <a:t> Option: </a:t>
            </a:r>
          </a:p>
          <a:p>
            <a:r>
              <a:rPr lang="en-US" sz="2400" b="1" dirty="0">
                <a:latin typeface="Amaranth" panose="02000503050000020004"/>
              </a:rPr>
              <a:t>Notification</a:t>
            </a:r>
            <a:r>
              <a:rPr lang="en-US" sz="2400" dirty="0">
                <a:latin typeface="Amaranth" panose="02000503050000020004"/>
              </a:rPr>
              <a:t>:</a:t>
            </a:r>
          </a:p>
          <a:p>
            <a:pPr>
              <a:buFont typeface="Arial" panose="020B0604020202020204" pitchFamily="34" charset="0"/>
              <a:buChar char="•"/>
            </a:pPr>
            <a:r>
              <a:rPr lang="en-US" sz="2400" dirty="0">
                <a:latin typeface="Amaranth" panose="02000503050000020004"/>
              </a:rPr>
              <a:t>The landlord must notify the tenant when additional space becomes available for lease. This notification usually includes the proposed terms (e.g., rent, duration, etc.).</a:t>
            </a:r>
          </a:p>
          <a:p>
            <a:r>
              <a:rPr lang="en-US" sz="2400" b="1" dirty="0">
                <a:latin typeface="Amaranth" panose="02000503050000020004"/>
              </a:rPr>
              <a:t>Tenant's Decision</a:t>
            </a:r>
            <a:r>
              <a:rPr lang="en-US" sz="2400" dirty="0">
                <a:latin typeface="Amaranth" panose="02000503050000020004"/>
              </a:rPr>
              <a:t>:</a:t>
            </a:r>
          </a:p>
          <a:p>
            <a:pPr>
              <a:buFont typeface="Arial" panose="020B0604020202020204" pitchFamily="34" charset="0"/>
              <a:buChar char="•"/>
            </a:pPr>
            <a:r>
              <a:rPr lang="en-US" sz="2400" dirty="0">
                <a:latin typeface="Amaranth" panose="02000503050000020004"/>
              </a:rPr>
              <a:t>The tenant has a specified time period to accept or decline the offer. If the tenant declines, the landlord is free to lease the space to other parties.</a:t>
            </a:r>
          </a:p>
          <a:p>
            <a:pPr>
              <a:buFont typeface="Arial" panose="020B0604020202020204" pitchFamily="34" charset="0"/>
              <a:buChar char="•"/>
            </a:pPr>
            <a:endParaRPr lang="en-US" sz="2400" dirty="0"/>
          </a:p>
          <a:p>
            <a:endParaRPr lang="en-US" sz="2400" b="1" dirty="0">
              <a:latin typeface="Amaranth" panose="02000503050000020004"/>
            </a:endParaRP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8FB06DBA-D5BD-25E8-9F9A-65FBC92790F8}"/>
              </a:ext>
            </a:extLst>
          </p:cNvPr>
          <p:cNvSpPr>
            <a:spLocks noGrp="1"/>
          </p:cNvSpPr>
          <p:nvPr>
            <p:ph type="ftr" sz="quarter" idx="34"/>
          </p:nvPr>
        </p:nvSpPr>
        <p:spPr/>
        <p:txBody>
          <a:bodyPr/>
          <a:lstStyle/>
          <a:p>
            <a:r>
              <a:rPr lang="en-US" noProof="0"/>
              <a:t>RECAM SOLUTIONS PRIVATE LIMITED</a:t>
            </a:r>
            <a:endParaRPr lang="en-US" noProof="0" dirty="0"/>
          </a:p>
        </p:txBody>
      </p:sp>
    </p:spTree>
    <p:extLst>
      <p:ext uri="{BB962C8B-B14F-4D97-AF65-F5344CB8AC3E}">
        <p14:creationId xmlns:p14="http://schemas.microsoft.com/office/powerpoint/2010/main" val="39208035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7EA0E-8B9E-A86D-05D1-FDEE623B109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ECC4499-621A-EA0C-317B-788543CEB4DB}"/>
              </a:ext>
            </a:extLst>
          </p:cNvPr>
          <p:cNvSpPr>
            <a:spLocks noGrp="1"/>
          </p:cNvSpPr>
          <p:nvPr>
            <p:ph type="title"/>
          </p:nvPr>
        </p:nvSpPr>
        <p:spPr/>
        <p:txBody>
          <a:bodyPr/>
          <a:lstStyle/>
          <a:p>
            <a:r>
              <a:rPr lang="en-IN" b="1" dirty="0">
                <a:latin typeface="Amaranth" panose="02000503050000020004"/>
              </a:rPr>
              <a:t>Right of First Offer (ROFO)</a:t>
            </a:r>
          </a:p>
        </p:txBody>
      </p:sp>
      <p:sp>
        <p:nvSpPr>
          <p:cNvPr id="4" name="Text Placeholder 3">
            <a:extLst>
              <a:ext uri="{FF2B5EF4-FFF2-40B4-BE49-F238E27FC236}">
                <a16:creationId xmlns:a16="http://schemas.microsoft.com/office/drawing/2014/main" id="{F3BAFEA1-D136-0812-D99C-39F72ED19189}"/>
              </a:ext>
            </a:extLst>
          </p:cNvPr>
          <p:cNvSpPr>
            <a:spLocks noGrp="1"/>
          </p:cNvSpPr>
          <p:nvPr>
            <p:ph type="body" sz="quarter" idx="32"/>
          </p:nvPr>
        </p:nvSpPr>
        <p:spPr>
          <a:xfrm>
            <a:off x="431800" y="811763"/>
            <a:ext cx="11339513" cy="5775649"/>
          </a:xfrm>
        </p:spPr>
        <p:txBody>
          <a:bodyPr/>
          <a:lstStyle/>
          <a:p>
            <a:endParaRPr lang="en-US" sz="2400" b="1" dirty="0">
              <a:latin typeface="Amaranth" panose="02000503050000020004"/>
            </a:endParaRPr>
          </a:p>
          <a:p>
            <a:r>
              <a:rPr lang="en-US" sz="2400" b="1" dirty="0">
                <a:latin typeface="Amaranth" panose="02000503050000020004"/>
              </a:rPr>
              <a:t>Example: </a:t>
            </a:r>
            <a:endParaRPr lang="en-US" sz="2400" dirty="0"/>
          </a:p>
          <a:p>
            <a:endParaRPr lang="en-US" sz="2400" b="1" dirty="0">
              <a:latin typeface="Amaranth" panose="02000503050000020004"/>
            </a:endParaRP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88188127-59AA-404C-23B9-0A3FB3408584}"/>
              </a:ext>
            </a:extLst>
          </p:cNvPr>
          <p:cNvSpPr>
            <a:spLocks noGrp="1"/>
          </p:cNvSpPr>
          <p:nvPr>
            <p:ph type="ftr" sz="quarter" idx="34"/>
          </p:nvPr>
        </p:nvSpPr>
        <p:spPr/>
        <p:txBody>
          <a:bodyPr/>
          <a:lstStyle/>
          <a:p>
            <a:r>
              <a:rPr lang="en-US" noProof="0"/>
              <a:t>RECAM SOLUTIONS PRIVATE LIMITED</a:t>
            </a:r>
            <a:endParaRPr lang="en-US" noProof="0" dirty="0"/>
          </a:p>
        </p:txBody>
      </p:sp>
      <p:pic>
        <p:nvPicPr>
          <p:cNvPr id="5" name="Content Placeholder 3">
            <a:extLst>
              <a:ext uri="{FF2B5EF4-FFF2-40B4-BE49-F238E27FC236}">
                <a16:creationId xmlns:a16="http://schemas.microsoft.com/office/drawing/2014/main" id="{100C3D16-ADF3-F153-7CED-855F8259BE6A}"/>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333361" y="1543076"/>
            <a:ext cx="10609294" cy="5486400"/>
          </a:xfrm>
          <a:prstGeom prst="rect">
            <a:avLst/>
          </a:prstGeom>
          <a:noFill/>
          <a:ln>
            <a:noFill/>
          </a:ln>
        </p:spPr>
      </p:pic>
    </p:spTree>
    <p:extLst>
      <p:ext uri="{BB962C8B-B14F-4D97-AF65-F5344CB8AC3E}">
        <p14:creationId xmlns:p14="http://schemas.microsoft.com/office/powerpoint/2010/main" val="3767443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Dates associated to Term</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10001"/>
            <a:ext cx="10378985" cy="4493538"/>
          </a:xfrm>
          <a:prstGeom prst="rect">
            <a:avLst/>
          </a:prstGeom>
          <a:noFill/>
        </p:spPr>
        <p:txBody>
          <a:bodyPr wrap="square">
            <a:spAutoFit/>
          </a:bodyPr>
          <a:lstStyle/>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Grand Opening date</a:t>
            </a:r>
            <a:r>
              <a:rPr lang="en-US" sz="2200" dirty="0">
                <a:latin typeface="Amaranth" panose="02000503050000020004" pitchFamily="2" charset="0"/>
              </a:rPr>
              <a:t>: The date on which two or more tenants open their Premises for business to the public.</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Rent commencement date</a:t>
            </a:r>
            <a:r>
              <a:rPr lang="en-US" sz="2200" dirty="0">
                <a:latin typeface="Amaranth" panose="02000503050000020004" pitchFamily="2" charset="0"/>
              </a:rPr>
              <a:t>: The date when the Tenant is obligated to begin Rent payments. The date from which rent starts getting accrued.</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Additional Rent Commencement Date</a:t>
            </a:r>
            <a:r>
              <a:rPr lang="en-US" sz="2200" dirty="0">
                <a:latin typeface="Amaranth" panose="02000503050000020004" pitchFamily="2" charset="0"/>
              </a:rPr>
              <a:t>: The date when the Tenant is obligated to begin Additional Rent payments (CAM, Tax &amp; Ins). The date from which additional rent starts getting accrued.</a:t>
            </a:r>
          </a:p>
          <a:p>
            <a:pPr marL="342900" indent="-342900">
              <a:buFont typeface="Arial" panose="020B0604020202020204" pitchFamily="34" charset="0"/>
              <a:buChar char="•"/>
            </a:pPr>
            <a:endParaRPr lang="en-US" sz="2200" dirty="0">
              <a:latin typeface="Amaranth" panose="02000503050000020004" pitchFamily="2" charset="0"/>
            </a:endParaRPr>
          </a:p>
          <a:p>
            <a:pPr marL="342900" indent="-342900">
              <a:buFont typeface="Arial" panose="020B0604020202020204" pitchFamily="34" charset="0"/>
              <a:buChar char="•"/>
            </a:pPr>
            <a:r>
              <a:rPr lang="en-US" sz="2200" b="1" u="sng" dirty="0">
                <a:latin typeface="Amaranth" panose="02000503050000020004" pitchFamily="2" charset="0"/>
              </a:rPr>
              <a:t>Lease Expiration date</a:t>
            </a:r>
            <a:r>
              <a:rPr lang="en-US" sz="2200" dirty="0">
                <a:latin typeface="Amaranth" panose="02000503050000020004" pitchFamily="2" charset="0"/>
              </a:rPr>
              <a:t>: The date on which the term gets over (or) the last day of the term</a:t>
            </a:r>
          </a:p>
        </p:txBody>
      </p:sp>
    </p:spTree>
    <p:extLst>
      <p:ext uri="{BB962C8B-B14F-4D97-AF65-F5344CB8AC3E}">
        <p14:creationId xmlns:p14="http://schemas.microsoft.com/office/powerpoint/2010/main" val="4295505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 calcmode="lin" valueType="num">
                                      <p:cBhvr additive="base">
                                        <p:cTn id="2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A4560-A89C-84F4-51F4-BFAB3C2F1F9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340991B-EBCF-B9C4-B285-EE9AFC8A09B8}"/>
              </a:ext>
            </a:extLst>
          </p:cNvPr>
          <p:cNvSpPr>
            <a:spLocks noGrp="1"/>
          </p:cNvSpPr>
          <p:nvPr>
            <p:ph type="title"/>
          </p:nvPr>
        </p:nvSpPr>
        <p:spPr/>
        <p:txBody>
          <a:bodyPr/>
          <a:lstStyle/>
          <a:p>
            <a:r>
              <a:rPr lang="en-IN" b="1" dirty="0">
                <a:latin typeface="Amaranth" panose="02000503050000020004"/>
              </a:rPr>
              <a:t>Right of First Refusal (ROFR)</a:t>
            </a:r>
          </a:p>
        </p:txBody>
      </p:sp>
      <p:sp>
        <p:nvSpPr>
          <p:cNvPr id="4" name="Text Placeholder 3">
            <a:extLst>
              <a:ext uri="{FF2B5EF4-FFF2-40B4-BE49-F238E27FC236}">
                <a16:creationId xmlns:a16="http://schemas.microsoft.com/office/drawing/2014/main" id="{2EC11171-DCC7-2958-7E9C-A31CA0D68A0A}"/>
              </a:ext>
            </a:extLst>
          </p:cNvPr>
          <p:cNvSpPr>
            <a:spLocks noGrp="1"/>
          </p:cNvSpPr>
          <p:nvPr>
            <p:ph type="body" sz="quarter" idx="32"/>
          </p:nvPr>
        </p:nvSpPr>
        <p:spPr>
          <a:xfrm>
            <a:off x="431800" y="811763"/>
            <a:ext cx="11339513" cy="5943600"/>
          </a:xfrm>
        </p:spPr>
        <p:txBody>
          <a:bodyPr/>
          <a:lstStyle/>
          <a:p>
            <a:endParaRPr lang="en-US" sz="2400" b="1" dirty="0">
              <a:latin typeface="Amaranth" panose="02000503050000020004"/>
            </a:endParaRPr>
          </a:p>
          <a:p>
            <a:r>
              <a:rPr lang="en-US" sz="2400" b="1" dirty="0">
                <a:latin typeface="Amaranth" panose="02000503050000020004"/>
              </a:rPr>
              <a:t>Right of First Refusal (ROFR) </a:t>
            </a:r>
            <a:r>
              <a:rPr lang="en-US" sz="2400" dirty="0">
                <a:latin typeface="Amaranth" panose="02000503050000020004"/>
              </a:rPr>
              <a:t>is a lease clause that gives a tenant the opportunity to lease additional space (or purchase a property, depending on the agreement) </a:t>
            </a:r>
            <a:r>
              <a:rPr lang="en-US" sz="2400" b="1" dirty="0">
                <a:latin typeface="Amaranth" panose="02000503050000020004"/>
              </a:rPr>
              <a:t>before the landlord can lease or sell it to another party</a:t>
            </a:r>
            <a:r>
              <a:rPr lang="en-US" sz="2400" dirty="0">
                <a:latin typeface="Amaranth" panose="02000503050000020004"/>
              </a:rPr>
              <a:t>. The ROFR differs from a Right of First Offer (ROFO) because it is triggered only after the landlord receives a third-party offer.</a:t>
            </a:r>
          </a:p>
          <a:p>
            <a:r>
              <a:rPr lang="en-US" sz="2400" b="1" dirty="0">
                <a:latin typeface="Amaranth" panose="02000503050000020004"/>
              </a:rPr>
              <a:t>Key Features of </a:t>
            </a:r>
            <a:r>
              <a:rPr lang="en-IN" sz="2400" b="1" dirty="0">
                <a:latin typeface="Amaranth" panose="02000503050000020004"/>
              </a:rPr>
              <a:t>ROFR</a:t>
            </a:r>
            <a:r>
              <a:rPr lang="en-US" sz="2400" b="1" dirty="0">
                <a:latin typeface="Amaranth" panose="02000503050000020004"/>
              </a:rPr>
              <a:t> Option: </a:t>
            </a:r>
          </a:p>
          <a:p>
            <a:r>
              <a:rPr lang="en-US" sz="2400" b="1" dirty="0">
                <a:latin typeface="Amaranth" panose="02000503050000020004"/>
              </a:rPr>
              <a:t>Notification</a:t>
            </a:r>
            <a:r>
              <a:rPr lang="en-US" sz="2400" dirty="0">
                <a:latin typeface="Amaranth" panose="02000503050000020004"/>
              </a:rPr>
              <a:t>:</a:t>
            </a:r>
          </a:p>
          <a:p>
            <a:pPr>
              <a:buFont typeface="Arial" panose="020B0604020202020204" pitchFamily="34" charset="0"/>
              <a:buChar char="•"/>
            </a:pPr>
            <a:r>
              <a:rPr lang="en-US" sz="2400" dirty="0">
                <a:latin typeface="Amaranth" panose="02000503050000020004"/>
              </a:rPr>
              <a:t>The ROFR is activated when the landlord receives an offer from a third party to lease or purchase the space.</a:t>
            </a:r>
          </a:p>
          <a:p>
            <a:r>
              <a:rPr lang="en-US" sz="2400" b="1" dirty="0">
                <a:latin typeface="Amaranth" panose="02000503050000020004"/>
              </a:rPr>
              <a:t>Tenant's Decision</a:t>
            </a:r>
            <a:r>
              <a:rPr lang="en-US" sz="2400" dirty="0">
                <a:latin typeface="Amaranth" panose="02000503050000020004"/>
              </a:rPr>
              <a:t>:</a:t>
            </a:r>
          </a:p>
          <a:p>
            <a:pPr>
              <a:buFont typeface="Arial" panose="020B0604020202020204" pitchFamily="34" charset="0"/>
              <a:buChar char="•"/>
            </a:pPr>
            <a:r>
              <a:rPr lang="en-US" sz="2400" dirty="0">
                <a:latin typeface="Amaranth" panose="02000503050000020004"/>
              </a:rPr>
              <a:t>The landlord must present the third party’s offer to the tenant.</a:t>
            </a:r>
          </a:p>
          <a:p>
            <a:pPr>
              <a:buFont typeface="Arial" panose="020B0604020202020204" pitchFamily="34" charset="0"/>
              <a:buChar char="•"/>
            </a:pPr>
            <a:r>
              <a:rPr lang="en-US" sz="2400" dirty="0">
                <a:latin typeface="Amaranth" panose="02000503050000020004"/>
              </a:rPr>
              <a:t>The tenant has a specified period (e.g., 10-30 days) to either match the terms of the offer or waive their right.</a:t>
            </a:r>
          </a:p>
          <a:p>
            <a:endParaRPr lang="en-US" sz="2400" dirty="0">
              <a:latin typeface="Amaranth" panose="02000503050000020004"/>
            </a:endParaRPr>
          </a:p>
          <a:p>
            <a:pPr>
              <a:buFont typeface="Arial" panose="020B0604020202020204" pitchFamily="34" charset="0"/>
              <a:buChar char="•"/>
            </a:pPr>
            <a:endParaRPr lang="en-US" sz="2400" dirty="0"/>
          </a:p>
          <a:p>
            <a:pPr>
              <a:buFont typeface="Arial" panose="020B0604020202020204" pitchFamily="34" charset="0"/>
              <a:buChar char="•"/>
            </a:pPr>
            <a:endParaRPr lang="en-US" sz="2400" dirty="0"/>
          </a:p>
          <a:p>
            <a:endParaRPr lang="en-US" sz="2400" b="1" dirty="0">
              <a:latin typeface="Amaranth" panose="02000503050000020004"/>
            </a:endParaRPr>
          </a:p>
          <a:p>
            <a:endParaRPr lang="en-US" sz="2400" dirty="0">
              <a:latin typeface="Amaranth" panose="02000503050000020004"/>
            </a:endParaRPr>
          </a:p>
        </p:txBody>
      </p:sp>
      <p:sp>
        <p:nvSpPr>
          <p:cNvPr id="2" name="Footer Placeholder 1">
            <a:extLst>
              <a:ext uri="{FF2B5EF4-FFF2-40B4-BE49-F238E27FC236}">
                <a16:creationId xmlns:a16="http://schemas.microsoft.com/office/drawing/2014/main" id="{E230DB37-9293-0BF4-8C12-5979ACC2A68C}"/>
              </a:ext>
            </a:extLst>
          </p:cNvPr>
          <p:cNvSpPr>
            <a:spLocks noGrp="1"/>
          </p:cNvSpPr>
          <p:nvPr>
            <p:ph type="ftr" sz="quarter" idx="34"/>
          </p:nvPr>
        </p:nvSpPr>
        <p:spPr/>
        <p:txBody>
          <a:bodyPr/>
          <a:lstStyle/>
          <a:p>
            <a:r>
              <a:rPr lang="en-US" noProof="0" dirty="0"/>
              <a:t>RECAM SOLUTIONS PRIVATE LIMITED</a:t>
            </a:r>
          </a:p>
        </p:txBody>
      </p:sp>
    </p:spTree>
    <p:extLst>
      <p:ext uri="{BB962C8B-B14F-4D97-AF65-F5344CB8AC3E}">
        <p14:creationId xmlns:p14="http://schemas.microsoft.com/office/powerpoint/2010/main" val="2826226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C368F-C606-81CA-4800-77B3374CBE0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C0A530-3CE0-E64B-13CC-B301E9DAABB3}"/>
              </a:ext>
            </a:extLst>
          </p:cNvPr>
          <p:cNvSpPr>
            <a:spLocks noGrp="1"/>
          </p:cNvSpPr>
          <p:nvPr>
            <p:ph type="title"/>
          </p:nvPr>
        </p:nvSpPr>
        <p:spPr/>
        <p:txBody>
          <a:bodyPr/>
          <a:lstStyle/>
          <a:p>
            <a:r>
              <a:rPr lang="en-IN" b="1" dirty="0">
                <a:latin typeface="Amaranth" panose="02000503050000020004"/>
              </a:rPr>
              <a:t>Right of First Refusal (ROFR)</a:t>
            </a:r>
          </a:p>
        </p:txBody>
      </p:sp>
      <p:sp>
        <p:nvSpPr>
          <p:cNvPr id="4" name="Text Placeholder 3">
            <a:extLst>
              <a:ext uri="{FF2B5EF4-FFF2-40B4-BE49-F238E27FC236}">
                <a16:creationId xmlns:a16="http://schemas.microsoft.com/office/drawing/2014/main" id="{96BB21E5-3D97-8DFC-997A-3D1FA44BF372}"/>
              </a:ext>
            </a:extLst>
          </p:cNvPr>
          <p:cNvSpPr>
            <a:spLocks noGrp="1"/>
          </p:cNvSpPr>
          <p:nvPr>
            <p:ph type="body" sz="quarter" idx="32"/>
          </p:nvPr>
        </p:nvSpPr>
        <p:spPr>
          <a:xfrm>
            <a:off x="431800" y="811763"/>
            <a:ext cx="11339513" cy="5943600"/>
          </a:xfrm>
        </p:spPr>
        <p:txBody>
          <a:bodyPr/>
          <a:lstStyle/>
          <a:p>
            <a:r>
              <a:rPr lang="en-US" sz="2400" b="1" dirty="0">
                <a:latin typeface="Amaranth" panose="02000503050000020004"/>
              </a:rPr>
              <a:t> </a:t>
            </a:r>
          </a:p>
          <a:p>
            <a:r>
              <a:rPr lang="en-US" sz="2400" b="1" dirty="0">
                <a:latin typeface="Amaranth" panose="02000503050000020004"/>
              </a:rPr>
              <a:t>Binding Offer</a:t>
            </a:r>
            <a:r>
              <a:rPr lang="en-US" sz="2400" dirty="0">
                <a:latin typeface="Amaranth" panose="02000503050000020004"/>
              </a:rPr>
              <a:t>:</a:t>
            </a:r>
          </a:p>
          <a:p>
            <a:pPr>
              <a:buFont typeface="Arial" panose="020B0604020202020204" pitchFamily="34" charset="0"/>
              <a:buChar char="•"/>
            </a:pPr>
            <a:r>
              <a:rPr lang="en-US" sz="2400" dirty="0">
                <a:latin typeface="Amaranth" panose="02000503050000020004"/>
              </a:rPr>
              <a:t> The tenant must accept the exact terms of the third-party offer, including rent, purchase price, and other conditions.</a:t>
            </a:r>
          </a:p>
          <a:p>
            <a:pPr>
              <a:buFont typeface="Arial" panose="020B0604020202020204" pitchFamily="34" charset="0"/>
              <a:buChar char="•"/>
            </a:pPr>
            <a:endParaRPr lang="en-US" sz="2400" dirty="0">
              <a:latin typeface="Amaranth" panose="02000503050000020004"/>
            </a:endParaRPr>
          </a:p>
          <a:p>
            <a:r>
              <a:rPr lang="en-US" sz="2400" b="1" dirty="0">
                <a:latin typeface="Amaranth" panose="02000503050000020004"/>
              </a:rPr>
              <a:t>Difference between ROFO and ROFR:</a:t>
            </a:r>
          </a:p>
          <a:p>
            <a:endParaRPr lang="en-US" sz="2400" dirty="0">
              <a:latin typeface="Amaranth" panose="02000503050000020004"/>
            </a:endParaRPr>
          </a:p>
          <a:p>
            <a:r>
              <a:rPr lang="en-US" sz="2400" b="1" dirty="0">
                <a:latin typeface="Amaranth" panose="02000503050000020004"/>
              </a:rPr>
              <a:t>ROFO</a:t>
            </a:r>
            <a:r>
              <a:rPr lang="en-US" sz="2400" dirty="0">
                <a:latin typeface="Amaranth" panose="02000503050000020004"/>
              </a:rPr>
              <a:t>: Tenant is notified </a:t>
            </a:r>
            <a:r>
              <a:rPr lang="en-US" sz="2400" b="1" dirty="0">
                <a:latin typeface="Amaranth" panose="02000503050000020004"/>
              </a:rPr>
              <a:t>before</a:t>
            </a:r>
            <a:r>
              <a:rPr lang="en-US" sz="2400" dirty="0">
                <a:latin typeface="Amaranth" panose="02000503050000020004"/>
              </a:rPr>
              <a:t> the landlord markets the space or property.</a:t>
            </a:r>
          </a:p>
          <a:p>
            <a:endParaRPr lang="en-US" sz="2400" dirty="0">
              <a:latin typeface="Amaranth" panose="02000503050000020004"/>
            </a:endParaRPr>
          </a:p>
          <a:p>
            <a:r>
              <a:rPr lang="en-US" sz="2400" b="1" dirty="0">
                <a:latin typeface="Amaranth" panose="02000503050000020004"/>
              </a:rPr>
              <a:t>ROFR</a:t>
            </a:r>
            <a:r>
              <a:rPr lang="en-US" sz="2400" dirty="0">
                <a:latin typeface="Amaranth" panose="02000503050000020004"/>
              </a:rPr>
              <a:t>: Tenant is notified </a:t>
            </a:r>
            <a:r>
              <a:rPr lang="en-US" sz="2400" b="1" dirty="0">
                <a:latin typeface="Amaranth" panose="02000503050000020004"/>
              </a:rPr>
              <a:t>after</a:t>
            </a:r>
            <a:r>
              <a:rPr lang="en-US" sz="2400" dirty="0">
                <a:latin typeface="Amaranth" panose="02000503050000020004"/>
              </a:rPr>
              <a:t> the landlord receives a third-party offer.</a:t>
            </a:r>
          </a:p>
        </p:txBody>
      </p:sp>
      <p:sp>
        <p:nvSpPr>
          <p:cNvPr id="2" name="Footer Placeholder 1">
            <a:extLst>
              <a:ext uri="{FF2B5EF4-FFF2-40B4-BE49-F238E27FC236}">
                <a16:creationId xmlns:a16="http://schemas.microsoft.com/office/drawing/2014/main" id="{5CEE5532-4AC4-CE05-ECAB-FBFB0FF23528}"/>
              </a:ext>
            </a:extLst>
          </p:cNvPr>
          <p:cNvSpPr>
            <a:spLocks noGrp="1"/>
          </p:cNvSpPr>
          <p:nvPr>
            <p:ph type="ftr" sz="quarter" idx="34"/>
          </p:nvPr>
        </p:nvSpPr>
        <p:spPr/>
        <p:txBody>
          <a:bodyPr/>
          <a:lstStyle/>
          <a:p>
            <a:r>
              <a:rPr lang="en-US" noProof="0" dirty="0"/>
              <a:t>RECAM SOLUTIONS PRIVATE LIMITED</a:t>
            </a:r>
          </a:p>
        </p:txBody>
      </p:sp>
    </p:spTree>
    <p:extLst>
      <p:ext uri="{BB962C8B-B14F-4D97-AF65-F5344CB8AC3E}">
        <p14:creationId xmlns:p14="http://schemas.microsoft.com/office/powerpoint/2010/main" val="1004271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1E2E0AA-5936-C302-A6AB-F8036526F2B7}"/>
              </a:ext>
            </a:extLst>
          </p:cNvPr>
          <p:cNvPicPr>
            <a:picLocks noGrp="1" noChangeAspect="1"/>
          </p:cNvPicPr>
          <p:nvPr>
            <p:ph type="pic" sz="quarter" idx="14"/>
          </p:nvPr>
        </p:nvPicPr>
        <p:blipFill>
          <a:blip r:embed="rId2"/>
          <a:srcRect l="371" r="371"/>
          <a:stretch/>
        </p:blipFill>
        <p:spPr/>
      </p:pic>
      <p:sp>
        <p:nvSpPr>
          <p:cNvPr id="3" name="Footer Placeholder 2">
            <a:extLst>
              <a:ext uri="{FF2B5EF4-FFF2-40B4-BE49-F238E27FC236}">
                <a16:creationId xmlns:a16="http://schemas.microsoft.com/office/drawing/2014/main" id="{796B48C8-DCE5-6F50-FA67-778939506511}"/>
              </a:ext>
            </a:extLst>
          </p:cNvPr>
          <p:cNvSpPr>
            <a:spLocks noGrp="1"/>
          </p:cNvSpPr>
          <p:nvPr>
            <p:ph type="ftr" sz="quarter" idx="13"/>
          </p:nvPr>
        </p:nvSpPr>
        <p:spPr/>
        <p:txBody>
          <a:bodyPr/>
          <a:lstStyle/>
          <a:p>
            <a:r>
              <a:rPr lang="en-US" noProof="0"/>
              <a:t>RECAM SOLUTIONS PRIVATE LIMITED</a:t>
            </a:r>
            <a:endParaRPr lang="en-US" noProof="0" dirty="0"/>
          </a:p>
        </p:txBody>
      </p:sp>
      <p:sp>
        <p:nvSpPr>
          <p:cNvPr id="4" name="Title 3">
            <a:extLst>
              <a:ext uri="{FF2B5EF4-FFF2-40B4-BE49-F238E27FC236}">
                <a16:creationId xmlns:a16="http://schemas.microsoft.com/office/drawing/2014/main" id="{8933B02F-E978-BAB7-7322-808F00C4B21B}"/>
              </a:ext>
            </a:extLst>
          </p:cNvPr>
          <p:cNvSpPr>
            <a:spLocks noGrp="1"/>
          </p:cNvSpPr>
          <p:nvPr>
            <p:ph type="ctrTitle"/>
          </p:nvPr>
        </p:nvSpPr>
        <p:spPr>
          <a:xfrm>
            <a:off x="420687" y="4870580"/>
            <a:ext cx="4459766" cy="735217"/>
          </a:xfrm>
        </p:spPr>
        <p:txBody>
          <a:bodyPr/>
          <a:lstStyle/>
          <a:p>
            <a:r>
              <a:rPr lang="en-IN" sz="2800" b="1" dirty="0">
                <a:latin typeface="Amaranth" panose="02000503050000020004" pitchFamily="2" charset="0"/>
              </a:rPr>
              <a:t>Term</a:t>
            </a:r>
          </a:p>
        </p:txBody>
      </p:sp>
    </p:spTree>
    <p:extLst>
      <p:ext uri="{BB962C8B-B14F-4D97-AF65-F5344CB8AC3E}">
        <p14:creationId xmlns:p14="http://schemas.microsoft.com/office/powerpoint/2010/main" val="3044708557"/>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8C88C62-7BEF-C7E2-6C71-376B8891B847}"/>
              </a:ext>
            </a:extLst>
          </p:cNvPr>
          <p:cNvSpPr>
            <a:spLocks noGrp="1"/>
          </p:cNvSpPr>
          <p:nvPr>
            <p:ph type="ftr" sz="quarter" idx="13"/>
          </p:nvPr>
        </p:nvSpPr>
        <p:spPr/>
        <p:txBody>
          <a:bodyPr/>
          <a:lstStyle/>
          <a:p>
            <a:r>
              <a:rPr lang="en-US" noProof="0"/>
              <a:t>RECAM SOLUTIONS PRIVATE LIMITED</a:t>
            </a:r>
            <a:endParaRPr lang="en-US" noProof="0" dirty="0"/>
          </a:p>
        </p:txBody>
      </p:sp>
      <p:sp>
        <p:nvSpPr>
          <p:cNvPr id="7" name="TextBox 6">
            <a:extLst>
              <a:ext uri="{FF2B5EF4-FFF2-40B4-BE49-F238E27FC236}">
                <a16:creationId xmlns:a16="http://schemas.microsoft.com/office/drawing/2014/main" id="{1E5080DE-E46D-7494-2B8A-95CFFCB40015}"/>
              </a:ext>
            </a:extLst>
          </p:cNvPr>
          <p:cNvSpPr txBox="1"/>
          <p:nvPr/>
        </p:nvSpPr>
        <p:spPr>
          <a:xfrm>
            <a:off x="316188" y="371301"/>
            <a:ext cx="6097554" cy="584775"/>
          </a:xfrm>
          <a:prstGeom prst="rect">
            <a:avLst/>
          </a:prstGeom>
          <a:noFill/>
        </p:spPr>
        <p:txBody>
          <a:bodyPr wrap="square">
            <a:spAutoFit/>
          </a:bodyPr>
          <a:lstStyle/>
          <a:p>
            <a:r>
              <a:rPr lang="en-IN" sz="3200" b="1" dirty="0">
                <a:latin typeface="Amaranth" panose="02000503050000020004" pitchFamily="2" charset="0"/>
              </a:rPr>
              <a:t>Term</a:t>
            </a:r>
          </a:p>
        </p:txBody>
      </p:sp>
      <p:sp>
        <p:nvSpPr>
          <p:cNvPr id="22" name="TextBox 21">
            <a:extLst>
              <a:ext uri="{FF2B5EF4-FFF2-40B4-BE49-F238E27FC236}">
                <a16:creationId xmlns:a16="http://schemas.microsoft.com/office/drawing/2014/main" id="{7CC6DF2C-ECC9-7422-B6EB-D586EC485CCF}"/>
              </a:ext>
            </a:extLst>
          </p:cNvPr>
          <p:cNvSpPr txBox="1"/>
          <p:nvPr/>
        </p:nvSpPr>
        <p:spPr>
          <a:xfrm>
            <a:off x="219075" y="802960"/>
            <a:ext cx="12006813" cy="461665"/>
          </a:xfrm>
          <a:prstGeom prst="rect">
            <a:avLst/>
          </a:prstGeom>
          <a:noFill/>
        </p:spPr>
        <p:txBody>
          <a:bodyPr wrap="none" rtlCol="0">
            <a:spAutoFit/>
          </a:bodyPr>
          <a:lstStyle/>
          <a:p>
            <a:r>
              <a:rPr lang="en-IN" sz="2400" dirty="0"/>
              <a:t>-----------------------------------------------------------------------------------------------------------------------------</a:t>
            </a:r>
          </a:p>
        </p:txBody>
      </p:sp>
      <p:sp>
        <p:nvSpPr>
          <p:cNvPr id="5" name="TextBox 4">
            <a:extLst>
              <a:ext uri="{FF2B5EF4-FFF2-40B4-BE49-F238E27FC236}">
                <a16:creationId xmlns:a16="http://schemas.microsoft.com/office/drawing/2014/main" id="{89911860-BD4B-3962-7C65-DBFE7415709B}"/>
              </a:ext>
            </a:extLst>
          </p:cNvPr>
          <p:cNvSpPr txBox="1"/>
          <p:nvPr/>
        </p:nvSpPr>
        <p:spPr>
          <a:xfrm>
            <a:off x="845741" y="1175318"/>
            <a:ext cx="10378985" cy="5170646"/>
          </a:xfrm>
          <a:prstGeom prst="rect">
            <a:avLst/>
          </a:prstGeom>
          <a:noFill/>
        </p:spPr>
        <p:txBody>
          <a:bodyPr wrap="square">
            <a:spAutoFit/>
          </a:bodyPr>
          <a:lstStyle/>
          <a:p>
            <a:r>
              <a:rPr lang="en-US" sz="2200" b="1" u="sng" dirty="0">
                <a:latin typeface="Amaranth" panose="02000503050000020004" pitchFamily="2" charset="0"/>
              </a:rPr>
              <a:t>Original term</a:t>
            </a:r>
            <a:r>
              <a:rPr lang="en-US" sz="2200" b="1" dirty="0">
                <a:latin typeface="Amaranth" panose="02000503050000020004" pitchFamily="2" charset="0"/>
              </a:rPr>
              <a:t> </a:t>
            </a:r>
            <a:r>
              <a:rPr lang="en-US" sz="2200" dirty="0">
                <a:latin typeface="Amaranth" panose="02000503050000020004" pitchFamily="2" charset="0"/>
              </a:rPr>
              <a:t>is normally the first time period covered under an agreement or contract (the initial term) at the end of which the agreement will either terminate or be automatically renewed under set conditions (Renewal term), (</a:t>
            </a:r>
            <a:r>
              <a:rPr lang="en-US" sz="2200" dirty="0" err="1">
                <a:latin typeface="Amaranth" panose="02000503050000020004" pitchFamily="2" charset="0"/>
              </a:rPr>
              <a:t>e.g</a:t>
            </a:r>
            <a:r>
              <a:rPr lang="en-US" sz="2200" dirty="0">
                <a:latin typeface="Amaranth" panose="02000503050000020004" pitchFamily="2" charset="0"/>
              </a:rPr>
              <a:t>) one year period.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Original commencement date and original expiration date</a:t>
            </a:r>
          </a:p>
          <a:p>
            <a:pPr marL="342900" indent="-342900">
              <a:buFont typeface="Arial" panose="020B0604020202020204" pitchFamily="34" charset="0"/>
              <a:buChar char="•"/>
            </a:pPr>
            <a:r>
              <a:rPr lang="en-US" sz="2200" dirty="0">
                <a:latin typeface="Amaranth" panose="02000503050000020004" pitchFamily="2" charset="0"/>
              </a:rPr>
              <a:t>Commencement date and end date of initial period (Original/Initial Lease).</a:t>
            </a:r>
          </a:p>
          <a:p>
            <a:pPr marL="342900" indent="-342900">
              <a:buFont typeface="Arial" panose="020B0604020202020204" pitchFamily="34" charset="0"/>
              <a:buChar char="•"/>
            </a:pPr>
            <a:endParaRPr lang="en-US" sz="2200" dirty="0">
              <a:latin typeface="Amaranth" panose="02000503050000020004" pitchFamily="2" charset="0"/>
            </a:endParaRPr>
          </a:p>
          <a:p>
            <a:r>
              <a:rPr lang="en-US" sz="2200" b="1" u="sng" dirty="0">
                <a:latin typeface="Amaranth" panose="02000503050000020004" pitchFamily="2" charset="0"/>
              </a:rPr>
              <a:t>Current term</a:t>
            </a:r>
            <a:r>
              <a:rPr lang="en-US" sz="2200" dirty="0">
                <a:latin typeface="Amaranth" panose="02000503050000020004" pitchFamily="2" charset="0"/>
              </a:rPr>
              <a:t> is the renewed period of the Lease Agreement after the expiration of initial term. </a:t>
            </a:r>
          </a:p>
          <a:p>
            <a:endParaRPr lang="en-US" sz="2200" dirty="0">
              <a:latin typeface="Amaranth" panose="02000503050000020004" pitchFamily="2" charset="0"/>
            </a:endParaRPr>
          </a:p>
          <a:p>
            <a:pPr marL="342900" indent="-342900">
              <a:buFont typeface="Arial" panose="020B0604020202020204" pitchFamily="34" charset="0"/>
              <a:buChar char="•"/>
            </a:pPr>
            <a:r>
              <a:rPr lang="en-US" sz="2200" dirty="0">
                <a:latin typeface="Amaranth" panose="02000503050000020004" pitchFamily="2" charset="0"/>
              </a:rPr>
              <a:t>Current term is the latest term of the Renewal Lease.</a:t>
            </a:r>
          </a:p>
          <a:p>
            <a:pPr marL="342900" indent="-342900">
              <a:buFont typeface="Arial" panose="020B0604020202020204" pitchFamily="34" charset="0"/>
              <a:buChar char="•"/>
            </a:pPr>
            <a:r>
              <a:rPr lang="en-US" sz="2200" dirty="0">
                <a:latin typeface="Amaranth" panose="02000503050000020004" pitchFamily="2" charset="0"/>
              </a:rPr>
              <a:t>Current commencement date and current expiration date: The current start date and end date of the latest term (Current/Renewal Lease). 	</a:t>
            </a:r>
          </a:p>
          <a:p>
            <a:endParaRPr lang="en-US" sz="2200" dirty="0">
              <a:latin typeface="Amaranth" panose="02000503050000020004" pitchFamily="2" charset="0"/>
            </a:endParaRPr>
          </a:p>
        </p:txBody>
      </p:sp>
    </p:spTree>
    <p:extLst>
      <p:ext uri="{BB962C8B-B14F-4D97-AF65-F5344CB8AC3E}">
        <p14:creationId xmlns:p14="http://schemas.microsoft.com/office/powerpoint/2010/main" val="41066396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anim calcmode="lin" valueType="num">
                                      <p:cBhvr additive="base">
                                        <p:cTn id="31"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 calcmode="lin" valueType="num">
                                      <p:cBhvr additive="base">
                                        <p:cTn id="37"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theme/theme1.xml><?xml version="1.0" encoding="utf-8"?>
<a:theme xmlns:a="http://schemas.openxmlformats.org/drawingml/2006/main" name="Office Theme">
  <a:themeElements>
    <a:clrScheme name="Custom 129">
      <a:dk1>
        <a:sysClr val="windowText" lastClr="000000"/>
      </a:dk1>
      <a:lt1>
        <a:srgbClr val="FFFFFF"/>
      </a:lt1>
      <a:dk2>
        <a:srgbClr val="3F3F3F"/>
      </a:dk2>
      <a:lt2>
        <a:srgbClr val="F2F2F2"/>
      </a:lt2>
      <a:accent1>
        <a:srgbClr val="25C6E3"/>
      </a:accent1>
      <a:accent2>
        <a:srgbClr val="E80554"/>
      </a:accent2>
      <a:accent3>
        <a:srgbClr val="A9E26F"/>
      </a:accent3>
      <a:accent4>
        <a:srgbClr val="EAD000"/>
      </a:accent4>
      <a:accent5>
        <a:srgbClr val="1A0F49"/>
      </a:accent5>
      <a:accent6>
        <a:srgbClr val="FF4A01"/>
      </a:accent6>
      <a:hlink>
        <a:srgbClr val="25C6E3"/>
      </a:hlink>
      <a:folHlink>
        <a:srgbClr val="25C6E3"/>
      </a:folHlink>
    </a:clrScheme>
    <a:fontScheme name="Custom 147">
      <a:majorFont>
        <a:latin typeface="Corbe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16411253_Geometric presentation_AAS_v3" id="{5F394A36-244E-477B-9B00-631A6705923C}" vid="{7FC6DB14-D4FF-4031-8ADB-F8536C0C40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AE7CBC-C35C-4FA9-B339-59E31F30C6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861FE8A-8F15-409F-AF62-619C69C0D537}">
  <ds:schemaRefs>
    <ds:schemaRef ds:uri="71af3243-3dd4-4a8d-8c0d-dd76da1f02a5"/>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purl.org/dc/terms/"/>
    <ds:schemaRef ds:uri="http://schemas.openxmlformats.org/package/2006/metadata/core-properties"/>
    <ds:schemaRef ds:uri="16c05727-aa75-4e4a-9b5f-8a80a1165891"/>
    <ds:schemaRef ds:uri="http://www.w3.org/XML/1998/namespace"/>
    <ds:schemaRef ds:uri="http://purl.org/dc/dcmitype/"/>
  </ds:schemaRefs>
</ds:datastoreItem>
</file>

<file path=customXml/itemProps3.xml><?xml version="1.0" encoding="utf-8"?>
<ds:datastoreItem xmlns:ds="http://schemas.openxmlformats.org/officeDocument/2006/customXml" ds:itemID="{8A930687-51F2-44C8-9CE6-D1B3D6E175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Geometric presentation</Template>
  <TotalTime>0</TotalTime>
  <Words>6363</Words>
  <Application>Microsoft Office PowerPoint</Application>
  <PresentationFormat>Widescreen</PresentationFormat>
  <Paragraphs>682</Paragraphs>
  <Slides>71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71</vt:i4>
      </vt:variant>
    </vt:vector>
  </HeadingPairs>
  <TitlesOfParts>
    <vt:vector size="81" baseType="lpstr">
      <vt:lpstr>Amaranth</vt:lpstr>
      <vt:lpstr>Aptos</vt:lpstr>
      <vt:lpstr>Arial</vt:lpstr>
      <vt:lpstr>Calibri</vt:lpstr>
      <vt:lpstr>Calibri Light</vt:lpstr>
      <vt:lpstr>Corbel</vt:lpstr>
      <vt:lpstr>Courier New</vt:lpstr>
      <vt:lpstr>Times New Roman</vt:lpstr>
      <vt:lpstr>Wingdings</vt:lpstr>
      <vt:lpstr>Office Theme</vt:lpstr>
      <vt:lpstr>Lease  Term</vt:lpstr>
      <vt:lpstr>PowerPoint Presentation</vt:lpstr>
      <vt:lpstr>Introduction</vt:lpstr>
      <vt:lpstr>PowerPoint Presentation</vt:lpstr>
      <vt:lpstr>Dates</vt:lpstr>
      <vt:lpstr>PowerPoint Presentation</vt:lpstr>
      <vt:lpstr>PowerPoint Presentation</vt:lpstr>
      <vt:lpstr>Term</vt:lpstr>
      <vt:lpstr>PowerPoint Presentation</vt:lpstr>
      <vt:lpstr>PowerPoint Presentation</vt:lpstr>
      <vt:lpstr>Tenancy Gap</vt:lpstr>
      <vt:lpstr>PowerPoint Presentation</vt:lpstr>
      <vt:lpstr>Leasing Cycle</vt:lpstr>
      <vt:lpstr>PowerPoint Presentation</vt:lpstr>
      <vt:lpstr>Attributes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Importance in Operations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Importance in Operations </vt:lpstr>
      <vt:lpstr>Introduction</vt:lpstr>
      <vt:lpstr>Different Types of Options</vt:lpstr>
      <vt:lpstr>Auto-Renewal Option</vt:lpstr>
      <vt:lpstr>Auto-Renewal Option</vt:lpstr>
      <vt:lpstr>Renewal Option</vt:lpstr>
      <vt:lpstr>Lease Extension vs Renewal Option</vt:lpstr>
      <vt:lpstr>Termination Option:</vt:lpstr>
      <vt:lpstr>Termination Option:</vt:lpstr>
      <vt:lpstr>Termination Option:</vt:lpstr>
      <vt:lpstr>Termination Option:</vt:lpstr>
      <vt:lpstr>Termination Option:</vt:lpstr>
      <vt:lpstr>Expansion Option</vt:lpstr>
      <vt:lpstr>Expansion Option</vt:lpstr>
      <vt:lpstr>Expansion Option</vt:lpstr>
      <vt:lpstr>Contraction Option</vt:lpstr>
      <vt:lpstr>Contraction Option</vt:lpstr>
      <vt:lpstr>Purchase Option</vt:lpstr>
      <vt:lpstr>Purchase Option</vt:lpstr>
      <vt:lpstr>Purchase Option</vt:lpstr>
      <vt:lpstr>Relocation Option</vt:lpstr>
      <vt:lpstr>Relocation Option</vt:lpstr>
      <vt:lpstr>Right of First Offer (ROFO)</vt:lpstr>
      <vt:lpstr>Right of First Offer (ROFO)</vt:lpstr>
      <vt:lpstr>Right of First Refusal (ROFR)</vt:lpstr>
      <vt:lpstr>Right of First Refusal (ROFR)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2019-07-05T08:39:20Z</dcterms:created>
  <dcterms:modified xsi:type="dcterms:W3CDTF">2024-12-17T15:51:09Z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